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256" r:id="rId3"/>
    <p:sldId id="257"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9" r:id="rId34"/>
    <p:sldId id="298" r:id="rId35"/>
    <p:sldId id="300" r:id="rId36"/>
    <p:sldId id="301" r:id="rId37"/>
    <p:sldId id="302" r:id="rId38"/>
    <p:sldId id="303" r:id="rId39"/>
    <p:sldId id="304" r:id="rId40"/>
    <p:sldId id="267" r:id="rId41"/>
    <p:sldId id="305" r:id="rId4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7" autoAdjust="0"/>
    <p:restoredTop sz="94675" autoAdjust="0"/>
  </p:normalViewPr>
  <p:slideViewPr>
    <p:cSldViewPr>
      <p:cViewPr varScale="1">
        <p:scale>
          <a:sx n="85" d="100"/>
          <a:sy n="85" d="100"/>
        </p:scale>
        <p:origin x="-11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en-US"/>
          </a:p>
        </p:txBody>
      </p:sp>
      <p:sp>
        <p:nvSpPr>
          <p:cNvPr id="3" name="Date Placeholder 2"/>
          <p:cNvSpPr>
            <a:spLocks noGrp="1"/>
          </p:cNvSpPr>
          <p:nvPr>
            <p:ph type="dt" sz="quarter" idx="1"/>
          </p:nvPr>
        </p:nvSpPr>
        <p:spPr>
          <a:xfrm>
            <a:off x="4021295" y="1"/>
            <a:ext cx="3076363" cy="511730"/>
          </a:xfrm>
          <a:prstGeom prst="rect">
            <a:avLst/>
          </a:prstGeom>
        </p:spPr>
        <p:txBody>
          <a:bodyPr vert="horz" lIns="94759" tIns="47380" rIns="94759" bIns="47380" rtlCol="0"/>
          <a:lstStyle>
            <a:lvl1pPr algn="r">
              <a:defRPr sz="1200"/>
            </a:lvl1pPr>
          </a:lstStyle>
          <a:p>
            <a:fld id="{7A739F46-34DD-4116-BF25-D7C1F0DAEFE5}" type="datetimeFigureOut">
              <a:rPr lang="en-US" smtClean="0"/>
              <a:pPr/>
              <a:t>9/1/2011</a:t>
            </a:fld>
            <a:endParaRPr lang="en-US"/>
          </a:p>
        </p:txBody>
      </p:sp>
      <p:sp>
        <p:nvSpPr>
          <p:cNvPr id="4" name="Footer Placeholder 3"/>
          <p:cNvSpPr>
            <a:spLocks noGrp="1"/>
          </p:cNvSpPr>
          <p:nvPr>
            <p:ph type="ftr" sz="quarter" idx="2"/>
          </p:nvPr>
        </p:nvSpPr>
        <p:spPr>
          <a:xfrm>
            <a:off x="1" y="9721107"/>
            <a:ext cx="3076363" cy="511730"/>
          </a:xfrm>
          <a:prstGeom prst="rect">
            <a:avLst/>
          </a:prstGeom>
        </p:spPr>
        <p:txBody>
          <a:bodyPr vert="horz" lIns="94759" tIns="47380" rIns="94759" bIns="47380" rtlCol="0" anchor="b"/>
          <a:lstStyle>
            <a:lvl1pPr algn="l">
              <a:defRPr sz="1200"/>
            </a:lvl1pPr>
          </a:lstStyle>
          <a:p>
            <a:endParaRPr lang="en-US"/>
          </a:p>
        </p:txBody>
      </p:sp>
      <p:sp>
        <p:nvSpPr>
          <p:cNvPr id="5" name="Slide Number Placeholder 4"/>
          <p:cNvSpPr>
            <a:spLocks noGrp="1"/>
          </p:cNvSpPr>
          <p:nvPr>
            <p:ph type="sldNum" sz="quarter" idx="3"/>
          </p:nvPr>
        </p:nvSpPr>
        <p:spPr>
          <a:xfrm>
            <a:off x="4021295" y="9721107"/>
            <a:ext cx="3076363" cy="511730"/>
          </a:xfrm>
          <a:prstGeom prst="rect">
            <a:avLst/>
          </a:prstGeom>
        </p:spPr>
        <p:txBody>
          <a:bodyPr vert="horz" lIns="94759" tIns="47380" rIns="94759" bIns="47380" rtlCol="0" anchor="b"/>
          <a:lstStyle>
            <a:lvl1pPr algn="r">
              <a:defRPr sz="1200"/>
            </a:lvl1pPr>
          </a:lstStyle>
          <a:p>
            <a:fld id="{55232A7A-2D32-473A-A0A1-C4C412BE55F4}"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en-US"/>
          </a:p>
        </p:txBody>
      </p:sp>
      <p:sp>
        <p:nvSpPr>
          <p:cNvPr id="3" name="Date Placeholder 2"/>
          <p:cNvSpPr>
            <a:spLocks noGrp="1"/>
          </p:cNvSpPr>
          <p:nvPr>
            <p:ph type="dt" idx="1"/>
          </p:nvPr>
        </p:nvSpPr>
        <p:spPr>
          <a:xfrm>
            <a:off x="4021295" y="1"/>
            <a:ext cx="3076363" cy="511730"/>
          </a:xfrm>
          <a:prstGeom prst="rect">
            <a:avLst/>
          </a:prstGeom>
        </p:spPr>
        <p:txBody>
          <a:bodyPr vert="horz" lIns="94759" tIns="47380" rIns="94759" bIns="47380" rtlCol="0"/>
          <a:lstStyle>
            <a:lvl1pPr algn="r">
              <a:defRPr sz="1200"/>
            </a:lvl1pPr>
          </a:lstStyle>
          <a:p>
            <a:fld id="{0D1DA116-C843-4FF3-A43A-F9D08A73CB01}" type="datetimeFigureOut">
              <a:rPr lang="en-US" smtClean="0"/>
              <a:pPr/>
              <a:t>9/1/2011</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en-US"/>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59" tIns="47380" rIns="94759" bIns="473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7"/>
            <a:ext cx="3076363" cy="511730"/>
          </a:xfrm>
          <a:prstGeom prst="rect">
            <a:avLst/>
          </a:prstGeom>
        </p:spPr>
        <p:txBody>
          <a:bodyPr vert="horz" lIns="94759" tIns="47380" rIns="94759" bIns="47380"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7"/>
            <a:ext cx="3076363" cy="511730"/>
          </a:xfrm>
          <a:prstGeom prst="rect">
            <a:avLst/>
          </a:prstGeom>
        </p:spPr>
        <p:txBody>
          <a:bodyPr vert="horz" lIns="94759" tIns="47380" rIns="94759" bIns="47380" rtlCol="0" anchor="b"/>
          <a:lstStyle>
            <a:lvl1pPr algn="r">
              <a:defRPr sz="1200"/>
            </a:lvl1pPr>
          </a:lstStyle>
          <a:p>
            <a:fld id="{232D4E80-FB78-4EFF-B42C-FAA0944BADD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232D4E80-FB78-4EFF-B42C-FAA0944BAD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D4E80-FB78-4EFF-B42C-FAA0944BADD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5BEA79-24B0-4B23-A535-710C93C550C3}" type="datetime3">
              <a:rPr lang="en-US" smtClean="0"/>
              <a:pPr/>
              <a:t>1 September 2011</a:t>
            </a:fld>
            <a:endParaRPr lang="en-US"/>
          </a:p>
        </p:txBody>
      </p:sp>
      <p:sp>
        <p:nvSpPr>
          <p:cNvPr id="5" name="Footer Placeholder 4"/>
          <p:cNvSpPr>
            <a:spLocks noGrp="1"/>
          </p:cNvSpPr>
          <p:nvPr>
            <p:ph type="ftr" sz="quarter" idx="11"/>
          </p:nvPr>
        </p:nvSpPr>
        <p:spPr/>
        <p:txBody>
          <a:bodyPr/>
          <a:lstStyle/>
          <a:p>
            <a:r>
              <a:rPr lang="it-IT" smtClean="0"/>
              <a:t>Riccardo Ronco +44 20 7233 3245 rronco@aviateglobal.com</a:t>
            </a:r>
            <a:endParaRPr lang="en-US"/>
          </a:p>
        </p:txBody>
      </p:sp>
      <p:sp>
        <p:nvSpPr>
          <p:cNvPr id="6" name="Slide Number Placeholder 5"/>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37F61-177E-45A2-8B0A-84789790EEE6}" type="datetime3">
              <a:rPr lang="en-US" smtClean="0"/>
              <a:pPr/>
              <a:t>1 September 2011</a:t>
            </a:fld>
            <a:endParaRPr lang="en-US"/>
          </a:p>
        </p:txBody>
      </p:sp>
      <p:sp>
        <p:nvSpPr>
          <p:cNvPr id="5" name="Footer Placeholder 4"/>
          <p:cNvSpPr>
            <a:spLocks noGrp="1"/>
          </p:cNvSpPr>
          <p:nvPr>
            <p:ph type="ftr" sz="quarter" idx="11"/>
          </p:nvPr>
        </p:nvSpPr>
        <p:spPr/>
        <p:txBody>
          <a:bodyPr/>
          <a:lstStyle/>
          <a:p>
            <a:r>
              <a:rPr lang="it-IT" smtClean="0"/>
              <a:t>Riccardo Ronco +44 20 7233 3245 rronco@aviateglobal.com</a:t>
            </a:r>
            <a:endParaRPr lang="en-US"/>
          </a:p>
        </p:txBody>
      </p:sp>
      <p:sp>
        <p:nvSpPr>
          <p:cNvPr id="6" name="Slide Number Placeholder 5"/>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E5A4A-7A1B-4DF2-9EBB-5D648AE1D0F0}" type="datetime3">
              <a:rPr lang="en-US" smtClean="0"/>
              <a:pPr/>
              <a:t>1 September 2011</a:t>
            </a:fld>
            <a:endParaRPr lang="en-US"/>
          </a:p>
        </p:txBody>
      </p:sp>
      <p:sp>
        <p:nvSpPr>
          <p:cNvPr id="5" name="Footer Placeholder 4"/>
          <p:cNvSpPr>
            <a:spLocks noGrp="1"/>
          </p:cNvSpPr>
          <p:nvPr>
            <p:ph type="ftr" sz="quarter" idx="11"/>
          </p:nvPr>
        </p:nvSpPr>
        <p:spPr/>
        <p:txBody>
          <a:bodyPr/>
          <a:lstStyle/>
          <a:p>
            <a:r>
              <a:rPr lang="it-IT" smtClean="0"/>
              <a:t>Riccardo Ronco +44 20 7233 3245 rronco@aviateglobal.com</a:t>
            </a:r>
            <a:endParaRPr lang="en-US"/>
          </a:p>
        </p:txBody>
      </p:sp>
      <p:sp>
        <p:nvSpPr>
          <p:cNvPr id="6" name="Slide Number Placeholder 5"/>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utura B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utura Bk" pitchFamily="34" charset="0"/>
              </a:defRPr>
            </a:lvl1pPr>
            <a:lvl2pPr>
              <a:defRPr>
                <a:latin typeface="Futura Bk" pitchFamily="34" charset="0"/>
              </a:defRPr>
            </a:lvl2pPr>
            <a:lvl3pPr>
              <a:defRPr>
                <a:latin typeface="Futura Bk" pitchFamily="34" charset="0"/>
              </a:defRPr>
            </a:lvl3pPr>
            <a:lvl4pPr>
              <a:defRPr>
                <a:latin typeface="Futura Bk" pitchFamily="34" charset="0"/>
              </a:defRPr>
            </a:lvl4pPr>
            <a:lvl5pPr>
              <a:defRPr>
                <a:latin typeface="Futura Bk"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Futura Bk" pitchFamily="34" charset="0"/>
              </a:defRPr>
            </a:lvl1pPr>
          </a:lstStyle>
          <a:p>
            <a:fld id="{F511F8B9-8156-4641-B1E9-0BE04327F63A}" type="datetime3">
              <a:rPr lang="en-US" smtClean="0"/>
              <a:pPr/>
              <a:t>1 September 2011</a:t>
            </a:fld>
            <a:endParaRPr lang="en-US"/>
          </a:p>
        </p:txBody>
      </p:sp>
      <p:sp>
        <p:nvSpPr>
          <p:cNvPr id="5" name="Footer Placeholder 4"/>
          <p:cNvSpPr>
            <a:spLocks noGrp="1"/>
          </p:cNvSpPr>
          <p:nvPr>
            <p:ph type="ftr" sz="quarter" idx="11"/>
          </p:nvPr>
        </p:nvSpPr>
        <p:spPr/>
        <p:txBody>
          <a:bodyPr/>
          <a:lstStyle>
            <a:lvl1pPr>
              <a:defRPr>
                <a:latin typeface="Futura Bk" pitchFamily="34" charset="0"/>
              </a:defRPr>
            </a:lvl1pPr>
          </a:lstStyle>
          <a:p>
            <a:r>
              <a:rPr lang="it-IT" smtClean="0"/>
              <a:t>Riccardo Ronco +44 20 7233 3245 rronco@aviateglobal.com</a:t>
            </a:r>
            <a:endParaRPr lang="en-US" dirty="0"/>
          </a:p>
        </p:txBody>
      </p:sp>
      <p:sp>
        <p:nvSpPr>
          <p:cNvPr id="6" name="Slide Number Placeholder 5"/>
          <p:cNvSpPr>
            <a:spLocks noGrp="1"/>
          </p:cNvSpPr>
          <p:nvPr>
            <p:ph type="sldNum" sz="quarter" idx="12"/>
          </p:nvPr>
        </p:nvSpPr>
        <p:spPr/>
        <p:txBody>
          <a:bodyPr/>
          <a:lstStyle>
            <a:lvl1pPr>
              <a:defRPr>
                <a:latin typeface="Futura Bk" pitchFamily="34" charset="0"/>
              </a:defRPr>
            </a:lvl1pPr>
          </a:lstStyle>
          <a:p>
            <a:fld id="{2DD39B01-A8A8-4721-B77E-231615509D7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45870D-0229-4F2C-A0A3-6DA9025CC662}" type="datetimeFigureOut">
              <a:rPr lang="zh-CN" altLang="en-US" smtClean="0"/>
              <a:t>2011-9-1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C91CD-677D-4876-9D39-2A5151388C5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050F6-0AC0-4015-99A6-470352F45CB9}" type="datetime3">
              <a:rPr lang="en-US" smtClean="0"/>
              <a:pPr/>
              <a:t>1 September 2011</a:t>
            </a:fld>
            <a:endParaRPr lang="en-US"/>
          </a:p>
        </p:txBody>
      </p:sp>
      <p:sp>
        <p:nvSpPr>
          <p:cNvPr id="5" name="Footer Placeholder 4"/>
          <p:cNvSpPr>
            <a:spLocks noGrp="1"/>
          </p:cNvSpPr>
          <p:nvPr>
            <p:ph type="ftr" sz="quarter" idx="11"/>
          </p:nvPr>
        </p:nvSpPr>
        <p:spPr/>
        <p:txBody>
          <a:bodyPr/>
          <a:lstStyle/>
          <a:p>
            <a:r>
              <a:rPr lang="it-IT" smtClean="0"/>
              <a:t>Riccardo Ronco +44 20 7233 3245 rronco@aviateglobal.com</a:t>
            </a:r>
            <a:endParaRPr lang="en-US"/>
          </a:p>
        </p:txBody>
      </p:sp>
      <p:sp>
        <p:nvSpPr>
          <p:cNvPr id="6" name="Slide Number Placeholder 5"/>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C9E0BD-B6FA-4138-B614-ADA5C46A64ED}" type="datetime3">
              <a:rPr lang="en-US" smtClean="0"/>
              <a:pPr/>
              <a:t>1 September 2011</a:t>
            </a:fld>
            <a:endParaRPr lang="en-US"/>
          </a:p>
        </p:txBody>
      </p:sp>
      <p:sp>
        <p:nvSpPr>
          <p:cNvPr id="6" name="Footer Placeholder 5"/>
          <p:cNvSpPr>
            <a:spLocks noGrp="1"/>
          </p:cNvSpPr>
          <p:nvPr>
            <p:ph type="ftr" sz="quarter" idx="11"/>
          </p:nvPr>
        </p:nvSpPr>
        <p:spPr/>
        <p:txBody>
          <a:bodyPr/>
          <a:lstStyle/>
          <a:p>
            <a:r>
              <a:rPr lang="it-IT" smtClean="0"/>
              <a:t>Riccardo Ronco +44 20 7233 3245 rronco@aviateglobal.com</a:t>
            </a:r>
            <a:endParaRPr lang="en-US"/>
          </a:p>
        </p:txBody>
      </p:sp>
      <p:sp>
        <p:nvSpPr>
          <p:cNvPr id="7" name="Slide Number Placeholder 6"/>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311CB-3099-477D-B82F-BF3B5A561212}" type="datetime3">
              <a:rPr lang="en-US" smtClean="0"/>
              <a:pPr/>
              <a:t>1 September 2011</a:t>
            </a:fld>
            <a:endParaRPr lang="en-US"/>
          </a:p>
        </p:txBody>
      </p:sp>
      <p:sp>
        <p:nvSpPr>
          <p:cNvPr id="8" name="Footer Placeholder 7"/>
          <p:cNvSpPr>
            <a:spLocks noGrp="1"/>
          </p:cNvSpPr>
          <p:nvPr>
            <p:ph type="ftr" sz="quarter" idx="11"/>
          </p:nvPr>
        </p:nvSpPr>
        <p:spPr/>
        <p:txBody>
          <a:bodyPr/>
          <a:lstStyle/>
          <a:p>
            <a:r>
              <a:rPr lang="it-IT" smtClean="0"/>
              <a:t>Riccardo Ronco +44 20 7233 3245 rronco@aviateglobal.com</a:t>
            </a:r>
            <a:endParaRPr lang="en-US"/>
          </a:p>
        </p:txBody>
      </p:sp>
      <p:sp>
        <p:nvSpPr>
          <p:cNvPr id="9" name="Slide Number Placeholder 8"/>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4BAA2-D7C9-43D7-9622-7A5E7CF18F0D}" type="datetime3">
              <a:rPr lang="en-US" smtClean="0"/>
              <a:pPr/>
              <a:t>1 September 2011</a:t>
            </a:fld>
            <a:endParaRPr lang="en-US"/>
          </a:p>
        </p:txBody>
      </p:sp>
      <p:sp>
        <p:nvSpPr>
          <p:cNvPr id="4" name="Footer Placeholder 3"/>
          <p:cNvSpPr>
            <a:spLocks noGrp="1"/>
          </p:cNvSpPr>
          <p:nvPr>
            <p:ph type="ftr" sz="quarter" idx="11"/>
          </p:nvPr>
        </p:nvSpPr>
        <p:spPr/>
        <p:txBody>
          <a:bodyPr/>
          <a:lstStyle/>
          <a:p>
            <a:r>
              <a:rPr lang="it-IT" smtClean="0"/>
              <a:t>Riccardo Ronco +44 20 7233 3245 rronco@aviateglobal.com</a:t>
            </a:r>
            <a:endParaRPr lang="en-US"/>
          </a:p>
        </p:txBody>
      </p:sp>
      <p:sp>
        <p:nvSpPr>
          <p:cNvPr id="5" name="Slide Number Placeholder 4"/>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3587D-0339-4A23-BD29-F916CF6FAFE7}" type="datetime3">
              <a:rPr lang="en-US" smtClean="0"/>
              <a:pPr/>
              <a:t>1 September 2011</a:t>
            </a:fld>
            <a:endParaRPr lang="en-US"/>
          </a:p>
        </p:txBody>
      </p:sp>
      <p:sp>
        <p:nvSpPr>
          <p:cNvPr id="3" name="Footer Placeholder 2"/>
          <p:cNvSpPr>
            <a:spLocks noGrp="1"/>
          </p:cNvSpPr>
          <p:nvPr>
            <p:ph type="ftr" sz="quarter" idx="11"/>
          </p:nvPr>
        </p:nvSpPr>
        <p:spPr/>
        <p:txBody>
          <a:bodyPr/>
          <a:lstStyle/>
          <a:p>
            <a:r>
              <a:rPr lang="it-IT" smtClean="0"/>
              <a:t>Riccardo Ronco +44 20 7233 3245 rronco@aviateglobal.com</a:t>
            </a:r>
            <a:endParaRPr lang="en-US"/>
          </a:p>
        </p:txBody>
      </p:sp>
      <p:sp>
        <p:nvSpPr>
          <p:cNvPr id="4" name="Slide Number Placeholder 3"/>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BBFEC-E244-43CD-B3B5-1642E6D0E54A}" type="datetime3">
              <a:rPr lang="en-US" smtClean="0"/>
              <a:pPr/>
              <a:t>1 September 2011</a:t>
            </a:fld>
            <a:endParaRPr lang="en-US"/>
          </a:p>
        </p:txBody>
      </p:sp>
      <p:sp>
        <p:nvSpPr>
          <p:cNvPr id="6" name="Footer Placeholder 5"/>
          <p:cNvSpPr>
            <a:spLocks noGrp="1"/>
          </p:cNvSpPr>
          <p:nvPr>
            <p:ph type="ftr" sz="quarter" idx="11"/>
          </p:nvPr>
        </p:nvSpPr>
        <p:spPr/>
        <p:txBody>
          <a:bodyPr/>
          <a:lstStyle/>
          <a:p>
            <a:r>
              <a:rPr lang="it-IT" smtClean="0"/>
              <a:t>Riccardo Ronco +44 20 7233 3245 rronco@aviateglobal.com</a:t>
            </a:r>
            <a:endParaRPr lang="en-US"/>
          </a:p>
        </p:txBody>
      </p:sp>
      <p:sp>
        <p:nvSpPr>
          <p:cNvPr id="7" name="Slide Number Placeholder 6"/>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07D66-6006-4A0E-AA27-F2EFB98C8933}" type="datetime3">
              <a:rPr lang="en-US" smtClean="0"/>
              <a:pPr/>
              <a:t>1 September 2011</a:t>
            </a:fld>
            <a:endParaRPr lang="en-US"/>
          </a:p>
        </p:txBody>
      </p:sp>
      <p:sp>
        <p:nvSpPr>
          <p:cNvPr id="6" name="Footer Placeholder 5"/>
          <p:cNvSpPr>
            <a:spLocks noGrp="1"/>
          </p:cNvSpPr>
          <p:nvPr>
            <p:ph type="ftr" sz="quarter" idx="11"/>
          </p:nvPr>
        </p:nvSpPr>
        <p:spPr/>
        <p:txBody>
          <a:bodyPr/>
          <a:lstStyle/>
          <a:p>
            <a:r>
              <a:rPr lang="it-IT" smtClean="0"/>
              <a:t>Riccardo Ronco +44 20 7233 3245 rronco@aviateglobal.com</a:t>
            </a:r>
            <a:endParaRPr lang="en-US"/>
          </a:p>
        </p:txBody>
      </p:sp>
      <p:sp>
        <p:nvSpPr>
          <p:cNvPr id="7" name="Slide Number Placeholder 6"/>
          <p:cNvSpPr>
            <a:spLocks noGrp="1"/>
          </p:cNvSpPr>
          <p:nvPr>
            <p:ph type="sldNum" sz="quarter" idx="12"/>
          </p:nvPr>
        </p:nvSpPr>
        <p:spPr/>
        <p:txBody>
          <a:bodyPr/>
          <a:lstStyle/>
          <a:p>
            <a:fld id="{2DD39B01-A8A8-4721-B77E-231615509D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51607-8A97-4548-AE42-37CBF6544799}" type="datetime3">
              <a:rPr lang="en-US" smtClean="0"/>
              <a:pPr/>
              <a:t>1 September 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Riccardo Ronco +44 20 7233 3245 rronco@aviateglobal.com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39B01-A8A8-4721-B77E-231615509D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5870D-0229-4F2C-A0A3-6DA9025CC662}" type="datetimeFigureOut">
              <a:rPr lang="zh-CN" altLang="en-US" smtClean="0"/>
              <a:t>2011-9-1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C91CD-677D-4876-9D39-2A5151388C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18.xml"/><Relationship Id="rId6" Type="http://schemas.openxmlformats.org/officeDocument/2006/relationships/image" Target="../media/image32.emf"/><Relationship Id="rId5" Type="http://schemas.openxmlformats.org/officeDocument/2006/relationships/image" Target="../media/image31.wmf"/><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28800"/>
            <a:ext cx="8496944" cy="3386807"/>
          </a:xfrm>
        </p:spPr>
        <p:txBody>
          <a:bodyPr>
            <a:normAutofit fontScale="90000"/>
          </a:bodyPr>
          <a:lstStyle/>
          <a:p>
            <a:r>
              <a:rPr lang="zh-CN" altLang="en-US" b="1" dirty="0" smtClean="0"/>
              <a:t>成交量、相对强势、市场间关联分析</a:t>
            </a:r>
            <a:r>
              <a:rPr lang="en-US" b="1" dirty="0" smtClean="0"/>
              <a:t/>
            </a:r>
            <a:br>
              <a:rPr lang="en-US" b="1" dirty="0" smtClean="0"/>
            </a:br>
            <a:r>
              <a:rPr lang="en-US" b="1" dirty="0" smtClean="0"/>
              <a:t/>
            </a:r>
            <a:br>
              <a:rPr lang="en-US" b="1" dirty="0" smtClean="0"/>
            </a:br>
            <a:r>
              <a:rPr lang="en-GB" sz="3100" b="1" dirty="0" smtClean="0"/>
              <a:t>Riccardo Ronco</a:t>
            </a:r>
            <a:br>
              <a:rPr lang="en-GB" sz="3100" b="1" dirty="0" smtClean="0"/>
            </a:br>
            <a:r>
              <a:rPr lang="en-GB" sz="3100" b="1" dirty="0" smtClean="0"/>
              <a:t> </a:t>
            </a:r>
            <a:r>
              <a:rPr lang="en-GB" sz="3100" b="1" dirty="0" err="1" smtClean="0"/>
              <a:t>Aviate</a:t>
            </a:r>
            <a:r>
              <a:rPr lang="en-GB" sz="3100" b="1" dirty="0" smtClean="0"/>
              <a:t> Global</a:t>
            </a:r>
            <a:r>
              <a:rPr lang="zh-CN" altLang="en-US" sz="3100" b="1" dirty="0" smtClean="0"/>
              <a:t>技术分析总监</a:t>
            </a:r>
            <a:r>
              <a:rPr lang="en-GB" sz="3100" b="1" dirty="0" smtClean="0"/>
              <a:t/>
            </a:r>
            <a:br>
              <a:rPr lang="en-GB" sz="3100" b="1" dirty="0" smtClean="0"/>
            </a:br>
            <a:r>
              <a:rPr lang="en-GB" sz="3100" b="1" dirty="0" smtClean="0"/>
              <a:t/>
            </a:r>
            <a:br>
              <a:rPr lang="en-GB" sz="3100" b="1" dirty="0" smtClean="0"/>
            </a:br>
            <a:r>
              <a:rPr lang="zh-CN" altLang="en-US" sz="3100" b="1" dirty="0" smtClean="0"/>
              <a:t>北京，</a:t>
            </a:r>
            <a:r>
              <a:rPr lang="en-US" sz="3100" b="1" dirty="0" smtClean="0"/>
              <a:t>2011</a:t>
            </a:r>
            <a:r>
              <a:rPr lang="zh-CN" altLang="en-US" sz="3100" b="1" dirty="0" smtClean="0"/>
              <a:t>年</a:t>
            </a:r>
            <a:r>
              <a:rPr lang="en-US" altLang="zh-CN" sz="3100" b="1" dirty="0" smtClean="0"/>
              <a:t>9</a:t>
            </a:r>
            <a:r>
              <a:rPr lang="zh-CN" altLang="en-US" sz="3100" b="1" dirty="0" smtClean="0"/>
              <a:t>月</a:t>
            </a:r>
            <a:r>
              <a:rPr lang="en-US" altLang="zh-CN" sz="3100" b="1" dirty="0" smtClean="0"/>
              <a:t>6</a:t>
            </a:r>
            <a:r>
              <a:rPr lang="zh-CN" altLang="en-US" sz="3100" b="1" dirty="0" smtClean="0"/>
              <a:t>日</a:t>
            </a:r>
            <a:endParaRPr lang="en-US" sz="3100" dirty="0">
              <a:latin typeface="Futura Bk" pitchFamily="34" charset="0"/>
            </a:endParaRPr>
          </a:p>
        </p:txBody>
      </p:sp>
      <p:pic>
        <p:nvPicPr>
          <p:cNvPr id="4" name="Picture 3" descr="Aviate logo.jpg"/>
          <p:cNvPicPr>
            <a:picLocks noChangeAspect="1"/>
          </p:cNvPicPr>
          <p:nvPr/>
        </p:nvPicPr>
        <p:blipFill>
          <a:blip r:embed="rId3" cstate="print"/>
          <a:stretch>
            <a:fillRect/>
          </a:stretch>
        </p:blipFill>
        <p:spPr>
          <a:xfrm>
            <a:off x="7008590" y="286298"/>
            <a:ext cx="1883890" cy="1126478"/>
          </a:xfrm>
          <a:prstGeom prst="rect">
            <a:avLst/>
          </a:prstGeom>
        </p:spPr>
      </p:pic>
      <p:sp>
        <p:nvSpPr>
          <p:cNvPr id="6"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251519" y="332656"/>
            <a:ext cx="2880321" cy="808511"/>
          </a:xfrm>
          <a:prstGeom prst="rect">
            <a:avLst/>
          </a:prstGeom>
          <a:noFill/>
          <a:ln w="9525" algn="ctr">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3635896" y="5445224"/>
            <a:ext cx="2295751" cy="64807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成交量信号</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10</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72200" y="1340768"/>
            <a:ext cx="2376264" cy="3016210"/>
          </a:xfrm>
          <a:prstGeom prst="rect">
            <a:avLst/>
          </a:prstGeom>
          <a:noFill/>
        </p:spPr>
        <p:txBody>
          <a:bodyPr wrap="square" rtlCol="0">
            <a:spAutoFit/>
          </a:bodyPr>
          <a:lstStyle/>
          <a:p>
            <a:r>
              <a:rPr lang="en-GB" dirty="0" smtClean="0"/>
              <a:t>Liberty Media</a:t>
            </a:r>
          </a:p>
          <a:p>
            <a:endParaRPr lang="en-GB" dirty="0" smtClean="0"/>
          </a:p>
          <a:p>
            <a:pPr marL="342900" indent="-342900">
              <a:buAutoNum type="arabicPeriod"/>
            </a:pPr>
            <a:r>
              <a:rPr lang="zh-CN" altLang="en-US" sz="1400" dirty="0" smtClean="0"/>
              <a:t>双重底、低成交量</a:t>
            </a:r>
            <a:r>
              <a:rPr lang="en-GB" sz="1400" dirty="0" smtClean="0"/>
              <a:t> (</a:t>
            </a:r>
            <a:r>
              <a:rPr lang="zh-CN" altLang="en-US" sz="1400" dirty="0" smtClean="0"/>
              <a:t>牛市</a:t>
            </a:r>
            <a:r>
              <a:rPr lang="en-GB" sz="1400" dirty="0" smtClean="0"/>
              <a:t>) – </a:t>
            </a:r>
            <a:r>
              <a:rPr lang="zh-CN" altLang="en-US" sz="1400" dirty="0" smtClean="0"/>
              <a:t>突破底部时买入</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高成交量、无价格方向</a:t>
            </a:r>
            <a:r>
              <a:rPr lang="en-GB" sz="1400" dirty="0" smtClean="0"/>
              <a:t> (</a:t>
            </a:r>
            <a:r>
              <a:rPr lang="zh-CN" altLang="en-US" sz="1400" dirty="0" smtClean="0"/>
              <a:t>到达顶部</a:t>
            </a:r>
            <a:r>
              <a:rPr lang="en-GB" sz="1400" dirty="0" smtClean="0"/>
              <a:t>)</a:t>
            </a:r>
          </a:p>
          <a:p>
            <a:pPr marL="342900" indent="-342900">
              <a:buAutoNum type="arabicPeriod"/>
            </a:pPr>
            <a:endParaRPr lang="en-GB" sz="1400" dirty="0" smtClean="0"/>
          </a:p>
          <a:p>
            <a:pPr marL="342900" indent="-342900">
              <a:buAutoNum type="arabicPeriod"/>
            </a:pPr>
            <a:r>
              <a:rPr lang="zh-CN" altLang="en-US" sz="1400" dirty="0" smtClean="0"/>
              <a:t>大量抛售，低量反弹紧随其后，股市看跌</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新一轮的大量抛售证实了我们的看法</a:t>
            </a:r>
            <a:endParaRPr lang="en-US" dirty="0"/>
          </a:p>
        </p:txBody>
      </p:sp>
      <p:pic>
        <p:nvPicPr>
          <p:cNvPr id="33794" name="Picture 2"/>
          <p:cNvPicPr>
            <a:picLocks noChangeAspect="1" noChangeArrowheads="1"/>
          </p:cNvPicPr>
          <p:nvPr/>
        </p:nvPicPr>
        <p:blipFill>
          <a:blip r:embed="rId6" cstate="print"/>
          <a:srcRect/>
          <a:stretch>
            <a:fillRect/>
          </a:stretch>
        </p:blipFill>
        <p:spPr bwMode="auto">
          <a:xfrm>
            <a:off x="179513" y="1340768"/>
            <a:ext cx="6086010" cy="403244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成交量信号</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11</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72200" y="1340768"/>
            <a:ext cx="2376264" cy="2585323"/>
          </a:xfrm>
          <a:prstGeom prst="rect">
            <a:avLst/>
          </a:prstGeom>
          <a:noFill/>
        </p:spPr>
        <p:txBody>
          <a:bodyPr wrap="square" rtlCol="0">
            <a:spAutoFit/>
          </a:bodyPr>
          <a:lstStyle/>
          <a:p>
            <a:r>
              <a:rPr lang="en-GB" dirty="0" smtClean="0"/>
              <a:t>Maxim Integrated</a:t>
            </a:r>
          </a:p>
          <a:p>
            <a:endParaRPr lang="en-GB" dirty="0" smtClean="0"/>
          </a:p>
          <a:p>
            <a:pPr marL="342900" indent="-342900">
              <a:buAutoNum type="arabicPeriod"/>
            </a:pPr>
            <a:r>
              <a:rPr lang="zh-CN" altLang="en-US" sz="1400" dirty="0" smtClean="0"/>
              <a:t>价格整理和成交量收缩</a:t>
            </a:r>
            <a:r>
              <a:rPr lang="en-GB" sz="1400" dirty="0" smtClean="0"/>
              <a:t>... </a:t>
            </a:r>
            <a:r>
              <a:rPr lang="zh-CN" altLang="en-US" sz="1400" dirty="0" smtClean="0"/>
              <a:t>可能形成“双重顶”但是从</a:t>
            </a:r>
            <a:r>
              <a:rPr lang="en-US" altLang="zh-CN" sz="1400" dirty="0" smtClean="0"/>
              <a:t>2010</a:t>
            </a:r>
            <a:r>
              <a:rPr lang="zh-CN" altLang="en-US" sz="1400" dirty="0" smtClean="0"/>
              <a:t>年</a:t>
            </a:r>
            <a:r>
              <a:rPr lang="en-US" altLang="zh-CN" sz="1400" dirty="0" smtClean="0"/>
              <a:t>9</a:t>
            </a:r>
            <a:r>
              <a:rPr lang="zh-CN" altLang="en-US" sz="1400" dirty="0" smtClean="0"/>
              <a:t>月以来趋势一直为正</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低量反弹</a:t>
            </a:r>
            <a:r>
              <a:rPr lang="en-GB" sz="1400" dirty="0" smtClean="0"/>
              <a:t> (</a:t>
            </a:r>
            <a:r>
              <a:rPr lang="zh-CN" altLang="en-US" sz="1400" dirty="0" smtClean="0"/>
              <a:t>看跌</a:t>
            </a:r>
            <a:r>
              <a:rPr lang="en-GB" sz="1400" dirty="0" smtClean="0"/>
              <a:t>)</a:t>
            </a:r>
          </a:p>
          <a:p>
            <a:pPr marL="342900" indent="-342900">
              <a:buAutoNum type="arabicPeriod"/>
            </a:pPr>
            <a:endParaRPr lang="en-GB" sz="1400" dirty="0" smtClean="0"/>
          </a:p>
          <a:p>
            <a:pPr marL="342900" indent="-342900">
              <a:buAutoNum type="arabicPeriod"/>
            </a:pPr>
            <a:r>
              <a:rPr lang="zh-CN" altLang="en-US" sz="1400" dirty="0" smtClean="0"/>
              <a:t>大量抛售</a:t>
            </a:r>
            <a:r>
              <a:rPr lang="en-GB" sz="1400" dirty="0" smtClean="0"/>
              <a:t>= </a:t>
            </a:r>
            <a:r>
              <a:rPr lang="zh-CN" altLang="en-US" sz="1400" dirty="0" smtClean="0"/>
              <a:t>看跌，卖空目标</a:t>
            </a:r>
            <a:r>
              <a:rPr lang="en-US" altLang="zh-CN" sz="1400" dirty="0" smtClean="0"/>
              <a:t>20</a:t>
            </a:r>
            <a:r>
              <a:rPr lang="zh-CN" altLang="en-US" sz="1400" dirty="0" smtClean="0"/>
              <a:t>美元</a:t>
            </a:r>
            <a:endParaRPr lang="en-US" dirty="0"/>
          </a:p>
        </p:txBody>
      </p:sp>
      <p:pic>
        <p:nvPicPr>
          <p:cNvPr id="34818" name="Picture 2"/>
          <p:cNvPicPr>
            <a:picLocks noChangeAspect="1" noChangeArrowheads="1"/>
          </p:cNvPicPr>
          <p:nvPr/>
        </p:nvPicPr>
        <p:blipFill>
          <a:blip r:embed="rId6" cstate="print"/>
          <a:srcRect/>
          <a:stretch>
            <a:fillRect/>
          </a:stretch>
        </p:blipFill>
        <p:spPr bwMode="auto">
          <a:xfrm>
            <a:off x="179513" y="1340768"/>
            <a:ext cx="5904656" cy="39122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成交量信号</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12</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72200" y="1340768"/>
            <a:ext cx="2520280" cy="3877985"/>
          </a:xfrm>
          <a:prstGeom prst="rect">
            <a:avLst/>
          </a:prstGeom>
          <a:noFill/>
        </p:spPr>
        <p:txBody>
          <a:bodyPr wrap="square" rtlCol="0">
            <a:spAutoFit/>
          </a:bodyPr>
          <a:lstStyle/>
          <a:p>
            <a:r>
              <a:rPr lang="en-GB" dirty="0" err="1" smtClean="0"/>
              <a:t>Nvidia</a:t>
            </a:r>
            <a:r>
              <a:rPr lang="en-GB" dirty="0" smtClean="0"/>
              <a:t> Corporation</a:t>
            </a:r>
          </a:p>
          <a:p>
            <a:endParaRPr lang="en-GB" dirty="0" smtClean="0"/>
          </a:p>
          <a:p>
            <a:pPr marL="342900" indent="-342900">
              <a:buAutoNum type="arabicPeriod"/>
            </a:pPr>
            <a:r>
              <a:rPr lang="zh-CN" altLang="en-US" sz="1400" dirty="0" smtClean="0"/>
              <a:t>抛售高潮。触底？</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牛市爆发。等候时机</a:t>
            </a:r>
            <a:r>
              <a:rPr lang="en-US" altLang="zh-CN" sz="1400" dirty="0" smtClean="0"/>
              <a:t>…</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牛市爆发，且有高成交量配合。买入！</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抛物线运动止于买进狂潮</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试探高价位、高成交量失败。出货。</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成交量进一步上升时反转发生。</a:t>
            </a:r>
            <a:endParaRPr lang="en-GB" sz="1400" dirty="0" smtClean="0"/>
          </a:p>
          <a:p>
            <a:pPr marL="342900" indent="-342900"/>
            <a:endParaRPr lang="en-GB" sz="1400" dirty="0" smtClean="0"/>
          </a:p>
        </p:txBody>
      </p:sp>
      <p:pic>
        <p:nvPicPr>
          <p:cNvPr id="35842" name="Picture 2"/>
          <p:cNvPicPr>
            <a:picLocks noChangeAspect="1" noChangeArrowheads="1"/>
          </p:cNvPicPr>
          <p:nvPr/>
        </p:nvPicPr>
        <p:blipFill>
          <a:blip r:embed="rId6" cstate="print"/>
          <a:srcRect/>
          <a:stretch>
            <a:fillRect/>
          </a:stretch>
        </p:blipFill>
        <p:spPr bwMode="auto">
          <a:xfrm>
            <a:off x="251520" y="1412776"/>
            <a:ext cx="5977331" cy="39604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成交量信号</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13</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156176" y="1340768"/>
            <a:ext cx="2736304" cy="3662541"/>
          </a:xfrm>
          <a:prstGeom prst="rect">
            <a:avLst/>
          </a:prstGeom>
          <a:noFill/>
        </p:spPr>
        <p:txBody>
          <a:bodyPr wrap="square" rtlCol="0">
            <a:spAutoFit/>
          </a:bodyPr>
          <a:lstStyle/>
          <a:p>
            <a:r>
              <a:rPr lang="en-GB" dirty="0" smtClean="0"/>
              <a:t>Research In Motion RIMM</a:t>
            </a:r>
          </a:p>
          <a:p>
            <a:endParaRPr lang="en-GB" dirty="0" smtClean="0"/>
          </a:p>
          <a:p>
            <a:pPr marL="342900" indent="-342900">
              <a:buAutoNum type="arabicPeriod"/>
            </a:pPr>
            <a:r>
              <a:rPr lang="zh-CN" altLang="en-US" sz="1400" dirty="0" smtClean="0"/>
              <a:t>跟踪</a:t>
            </a:r>
            <a:r>
              <a:rPr lang="en-US" altLang="zh-CN" sz="1400" dirty="0" smtClean="0"/>
              <a:t>2010</a:t>
            </a:r>
            <a:r>
              <a:rPr lang="zh-CN" altLang="en-US" sz="1400" dirty="0" smtClean="0"/>
              <a:t>年</a:t>
            </a:r>
            <a:r>
              <a:rPr lang="en-US" altLang="zh-CN" sz="1400" dirty="0" smtClean="0"/>
              <a:t>10</a:t>
            </a:r>
            <a:r>
              <a:rPr lang="zh-CN" altLang="en-US" sz="1400" dirty="0" smtClean="0"/>
              <a:t>月份的下降趋势，高成交量突破先前高点。买入！</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第一个“下降缺口”形成，高成交量。卖出！</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恐慌性抛售形成另一个“下降缺口”。趋势衰竭？</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创下新低，但成交量并不十分强劲。触底？</a:t>
            </a:r>
            <a:endParaRPr lang="en-GB" sz="1400" dirty="0" smtClean="0"/>
          </a:p>
          <a:p>
            <a:pPr marL="342900" indent="-342900">
              <a:buAutoNum type="arabicPeriod"/>
            </a:pPr>
            <a:endParaRPr lang="en-GB" sz="1400" dirty="0" smtClean="0"/>
          </a:p>
          <a:p>
            <a:pPr marL="342900" indent="-342900"/>
            <a:endParaRPr lang="en-GB" sz="1400" dirty="0" smtClean="0"/>
          </a:p>
        </p:txBody>
      </p:sp>
      <p:pic>
        <p:nvPicPr>
          <p:cNvPr id="36866" name="Picture 2"/>
          <p:cNvPicPr>
            <a:picLocks noChangeAspect="1" noChangeArrowheads="1"/>
          </p:cNvPicPr>
          <p:nvPr/>
        </p:nvPicPr>
        <p:blipFill>
          <a:blip r:embed="rId6" cstate="print"/>
          <a:srcRect/>
          <a:stretch>
            <a:fillRect/>
          </a:stretch>
        </p:blipFill>
        <p:spPr bwMode="auto">
          <a:xfrm>
            <a:off x="179512" y="1340768"/>
            <a:ext cx="5977331" cy="39604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lvl="0" algn="l"/>
            <a:r>
              <a:rPr lang="zh-CN" altLang="en-US" sz="2800" dirty="0" smtClean="0"/>
              <a:t>成交量净额指标</a:t>
            </a:r>
            <a:r>
              <a:rPr lang="en-GB" sz="2800" dirty="0" smtClean="0"/>
              <a:t>(OBV)</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14</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755576" y="1340768"/>
            <a:ext cx="8136904" cy="3662541"/>
          </a:xfrm>
          <a:prstGeom prst="rect">
            <a:avLst/>
          </a:prstGeom>
          <a:noFill/>
        </p:spPr>
        <p:txBody>
          <a:bodyPr wrap="square" rtlCol="0">
            <a:spAutoFit/>
          </a:bodyPr>
          <a:lstStyle/>
          <a:p>
            <a:r>
              <a:rPr lang="zh-CN" altLang="en-US" dirty="0" smtClean="0"/>
              <a:t>很好的指标</a:t>
            </a:r>
            <a:r>
              <a:rPr lang="en-GB" dirty="0" smtClean="0"/>
              <a:t>(</a:t>
            </a:r>
            <a:r>
              <a:rPr lang="zh-CN" altLang="en-US" dirty="0" smtClean="0"/>
              <a:t>并不完美，但也差强人意</a:t>
            </a:r>
            <a:r>
              <a:rPr lang="en-GB" dirty="0" smtClean="0"/>
              <a:t>)</a:t>
            </a:r>
          </a:p>
          <a:p>
            <a:endParaRPr lang="en-GB" dirty="0" smtClean="0"/>
          </a:p>
          <a:p>
            <a:pPr marL="342900" indent="-342900">
              <a:buAutoNum type="arabicPeriod"/>
            </a:pPr>
            <a:r>
              <a:rPr lang="zh-CN" altLang="en-US" sz="1400" dirty="0" smtClean="0"/>
              <a:t>创始人是</a:t>
            </a:r>
            <a:r>
              <a:rPr lang="en-GB" sz="1400" dirty="0" smtClean="0"/>
              <a:t>Joseph Granville</a:t>
            </a:r>
            <a:r>
              <a:rPr lang="zh-CN" altLang="en-US" sz="1400" dirty="0" smtClean="0"/>
              <a:t>，他在</a:t>
            </a:r>
            <a:r>
              <a:rPr lang="en-US" altLang="zh-CN" sz="1400" dirty="0" smtClean="0"/>
              <a:t>1976</a:t>
            </a:r>
            <a:r>
              <a:rPr lang="zh-CN" altLang="en-US" sz="1400" dirty="0" smtClean="0"/>
              <a:t>年出版的</a:t>
            </a:r>
            <a:r>
              <a:rPr lang="en-GB" sz="1400" dirty="0" smtClean="0"/>
              <a:t> </a:t>
            </a:r>
            <a:r>
              <a:rPr lang="en-GB" sz="1400" i="1" dirty="0" smtClean="0"/>
              <a:t>A New Strategy of Daily Stock Market Timing for Maximum Profit</a:t>
            </a:r>
            <a:r>
              <a:rPr lang="zh-CN" altLang="en-US" sz="1400" dirty="0" smtClean="0"/>
              <a:t>一书中首次提到。</a:t>
            </a:r>
            <a:endParaRPr lang="en-GB" sz="1400" i="1" dirty="0" smtClean="0"/>
          </a:p>
          <a:p>
            <a:pPr marL="342900" indent="-342900">
              <a:buAutoNum type="arabicPeriod"/>
            </a:pPr>
            <a:endParaRPr lang="en-GB" sz="1400" dirty="0" smtClean="0"/>
          </a:p>
          <a:p>
            <a:pPr marL="342900" indent="-342900">
              <a:buAutoNum type="arabicPeriod"/>
            </a:pPr>
            <a:r>
              <a:rPr lang="zh-CN" altLang="en-US" sz="1400" dirty="0" smtClean="0"/>
              <a:t>当日总成交量加上前一日的指数；当日收盘价高于前日收盘价取正值</a:t>
            </a:r>
            <a:r>
              <a:rPr lang="en-US" altLang="zh-CN" sz="1400" dirty="0" smtClean="0"/>
              <a:t>,</a:t>
            </a:r>
            <a:r>
              <a:rPr lang="zh-CN" altLang="en-US" sz="1400" dirty="0" smtClean="0"/>
              <a:t>反之取负值</a:t>
            </a:r>
            <a:r>
              <a:rPr lang="en-US" altLang="zh-CN" sz="1400" dirty="0" smtClean="0"/>
              <a:t>,</a:t>
            </a:r>
            <a:r>
              <a:rPr lang="zh-CN" altLang="en-US" sz="1400" dirty="0" smtClean="0"/>
              <a:t>平盘取零。</a:t>
            </a:r>
            <a:endParaRPr lang="en-GB" sz="1400" dirty="0" smtClean="0"/>
          </a:p>
          <a:p>
            <a:pPr marL="342900" indent="-342900">
              <a:buAutoNum type="arabicPeriod"/>
            </a:pPr>
            <a:endParaRPr lang="en-GB" sz="1400" dirty="0" smtClean="0"/>
          </a:p>
          <a:p>
            <a:pPr marL="342900" indent="-342900">
              <a:buAutoNum type="arabicPeriod"/>
            </a:pPr>
            <a:r>
              <a:rPr lang="en-GB" sz="1400" dirty="0" smtClean="0"/>
              <a:t>95%</a:t>
            </a:r>
            <a:r>
              <a:rPr lang="zh-CN" altLang="en-US" sz="1400" dirty="0" smtClean="0"/>
              <a:t>的时间里，</a:t>
            </a:r>
            <a:r>
              <a:rPr lang="en-US" altLang="zh-CN" sz="1400" dirty="0" smtClean="0"/>
              <a:t>OBV</a:t>
            </a:r>
            <a:r>
              <a:rPr lang="zh-CN" altLang="en-US" sz="1400" dirty="0" smtClean="0"/>
              <a:t>应该会实现对价格的检验。如果未能实现，就出现了背离（低价位没有较低</a:t>
            </a:r>
            <a:r>
              <a:rPr lang="en-US" altLang="zh-CN" sz="1400" dirty="0" smtClean="0"/>
              <a:t>OBV</a:t>
            </a:r>
            <a:r>
              <a:rPr lang="zh-CN" altLang="en-US" sz="1400" dirty="0" smtClean="0"/>
              <a:t>配合为正背离，高价位没有较高</a:t>
            </a:r>
            <a:r>
              <a:rPr lang="en-US" altLang="zh-CN" sz="1400" dirty="0" smtClean="0"/>
              <a:t>OBV</a:t>
            </a:r>
            <a:r>
              <a:rPr lang="zh-CN" altLang="en-US" sz="1400" dirty="0" smtClean="0"/>
              <a:t>配合为负背离）</a:t>
            </a:r>
            <a:r>
              <a:rPr lang="en-GB" sz="1400" dirty="0" smtClean="0"/>
              <a:t> </a:t>
            </a:r>
            <a:r>
              <a:rPr lang="zh-CN" altLang="en-US" sz="1400" dirty="0" smtClean="0"/>
              <a:t>。</a:t>
            </a:r>
            <a:endParaRPr lang="en-GB" sz="1400" dirty="0" smtClean="0"/>
          </a:p>
          <a:p>
            <a:pPr marL="342900" indent="-342900">
              <a:buAutoNum type="arabicPeriod"/>
            </a:pPr>
            <a:endParaRPr lang="en-GB" sz="1400" dirty="0" smtClean="0"/>
          </a:p>
          <a:p>
            <a:pPr marL="342900" indent="-342900">
              <a:buAutoNum type="arabicPeriod"/>
            </a:pPr>
            <a:r>
              <a:rPr lang="en-GB" sz="1400" dirty="0" smtClean="0"/>
              <a:t>OBV</a:t>
            </a:r>
            <a:r>
              <a:rPr lang="zh-CN" altLang="en-US" sz="1400" dirty="0" smtClean="0"/>
              <a:t>的实际水平并不重要。我们需要关注的是</a:t>
            </a:r>
            <a:r>
              <a:rPr lang="en-US" altLang="zh-CN" sz="1400" dirty="0" smtClean="0"/>
              <a:t>OBV</a:t>
            </a:r>
            <a:r>
              <a:rPr lang="zh-CN" altLang="en-US" sz="1400" dirty="0" smtClean="0"/>
              <a:t>趋势与价格趋势的相对走向。</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早期预警工具：当价格在整理形态中徘徊不前（时间越长越确凿）</a:t>
            </a:r>
            <a:endParaRPr lang="en-GB" sz="1400" dirty="0" smtClean="0"/>
          </a:p>
          <a:p>
            <a:pPr marL="342900" indent="-342900"/>
            <a:r>
              <a:rPr lang="en-GB" sz="1400" dirty="0" smtClean="0"/>
              <a:t>	- </a:t>
            </a:r>
            <a:r>
              <a:rPr lang="zh-CN" altLang="en-US" sz="1400" dirty="0" smtClean="0"/>
              <a:t>如果</a:t>
            </a:r>
            <a:r>
              <a:rPr lang="en-US" altLang="zh-CN" sz="1400" dirty="0" smtClean="0"/>
              <a:t>OBV</a:t>
            </a:r>
            <a:r>
              <a:rPr lang="zh-CN" altLang="en-US" sz="1400" dirty="0" smtClean="0"/>
              <a:t>向上突破，可预见涨势将至。</a:t>
            </a:r>
            <a:endParaRPr lang="en-GB" sz="1400" dirty="0" smtClean="0"/>
          </a:p>
          <a:p>
            <a:pPr marL="342900" indent="-342900"/>
            <a:r>
              <a:rPr lang="en-GB" sz="1400" dirty="0" smtClean="0"/>
              <a:t>	- </a:t>
            </a:r>
            <a:r>
              <a:rPr lang="zh-CN" altLang="en-US" sz="1400" dirty="0" smtClean="0"/>
              <a:t>如果</a:t>
            </a:r>
            <a:r>
              <a:rPr lang="en-US" altLang="zh-CN" sz="1400" dirty="0" smtClean="0"/>
              <a:t>OBV</a:t>
            </a:r>
            <a:r>
              <a:rPr lang="zh-CN" altLang="en-US" sz="1400" dirty="0" smtClean="0"/>
              <a:t>向下突破，可预见跌势将至。</a:t>
            </a:r>
            <a:endParaRPr lang="en-GB" sz="1400" dirty="0" smtClean="0"/>
          </a:p>
          <a:p>
            <a:pPr marL="342900" indent="-342900"/>
            <a:endParaRPr lang="en-GB" sz="1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成交量净额指标</a:t>
            </a:r>
            <a:r>
              <a:rPr lang="en-GB" sz="2800" dirty="0" smtClean="0"/>
              <a:t>(OBV)</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15</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228184" y="1233627"/>
            <a:ext cx="2736304" cy="3016210"/>
          </a:xfrm>
          <a:prstGeom prst="rect">
            <a:avLst/>
          </a:prstGeom>
          <a:noFill/>
        </p:spPr>
        <p:txBody>
          <a:bodyPr wrap="square" rtlCol="0" anchor="ctr">
            <a:spAutoFit/>
          </a:bodyPr>
          <a:lstStyle/>
          <a:p>
            <a:pPr algn="ctr"/>
            <a:r>
              <a:rPr lang="en-GB" dirty="0" smtClean="0"/>
              <a:t>Broadcom Corporation</a:t>
            </a:r>
          </a:p>
          <a:p>
            <a:pPr algn="ctr"/>
            <a:endParaRPr lang="en-GB" dirty="0" smtClean="0"/>
          </a:p>
          <a:p>
            <a:pPr marL="342900" indent="-342900" algn="ctr"/>
            <a:r>
              <a:rPr lang="zh-CN" altLang="en-US" sz="1400" dirty="0" smtClean="0"/>
              <a:t>价格创下新高</a:t>
            </a:r>
            <a:endParaRPr lang="en-GB" sz="1400" dirty="0" smtClean="0"/>
          </a:p>
          <a:p>
            <a:pPr marL="342900" indent="-342900" algn="ctr"/>
            <a:endParaRPr lang="en-GB" sz="1400" dirty="0" smtClean="0"/>
          </a:p>
          <a:p>
            <a:pPr marL="342900" indent="-342900" algn="ctr"/>
            <a:r>
              <a:rPr lang="zh-CN" altLang="en-US" sz="1400" dirty="0" smtClean="0"/>
              <a:t>未能得到</a:t>
            </a:r>
            <a:endParaRPr lang="en-GB" sz="1400" dirty="0" smtClean="0"/>
          </a:p>
          <a:p>
            <a:pPr marL="342900" indent="-342900" algn="ctr"/>
            <a:endParaRPr lang="en-GB" sz="1400" dirty="0" smtClean="0"/>
          </a:p>
          <a:p>
            <a:pPr marL="342900" indent="-342900" algn="ctr"/>
            <a:r>
              <a:rPr lang="zh-CN" altLang="en-US" sz="1400" dirty="0" smtClean="0"/>
              <a:t>更高的</a:t>
            </a:r>
            <a:r>
              <a:rPr lang="en-US" altLang="zh-CN" sz="1400" dirty="0" smtClean="0"/>
              <a:t>OBV</a:t>
            </a:r>
            <a:r>
              <a:rPr lang="zh-CN" altLang="en-US" sz="1400" dirty="0" smtClean="0"/>
              <a:t>指标验证</a:t>
            </a:r>
            <a:endParaRPr lang="en-GB" sz="1400" dirty="0" smtClean="0"/>
          </a:p>
          <a:p>
            <a:pPr algn="ctr"/>
            <a:r>
              <a:rPr lang="zh-CN" altLang="en-US" sz="1400" dirty="0" smtClean="0"/>
              <a:t>最终在</a:t>
            </a:r>
            <a:r>
              <a:rPr lang="en-US" altLang="zh-CN" sz="1400" dirty="0" smtClean="0"/>
              <a:t>2</a:t>
            </a:r>
            <a:r>
              <a:rPr lang="zh-CN" altLang="en-US" sz="1400" dirty="0" smtClean="0"/>
              <a:t>月，</a:t>
            </a:r>
            <a:r>
              <a:rPr lang="en-US" altLang="zh-CN" sz="1400" dirty="0" smtClean="0"/>
              <a:t>OBV</a:t>
            </a:r>
            <a:r>
              <a:rPr lang="zh-CN" altLang="en-US" sz="1400" dirty="0" smtClean="0"/>
              <a:t>长期下跌发出了重要负面信号。</a:t>
            </a:r>
            <a:endParaRPr lang="en-GB" sz="1400" dirty="0" smtClean="0"/>
          </a:p>
          <a:p>
            <a:pPr algn="ctr"/>
            <a:endParaRPr lang="en-GB" sz="1400" dirty="0" smtClean="0"/>
          </a:p>
          <a:p>
            <a:pPr algn="ctr"/>
            <a:r>
              <a:rPr lang="zh-CN" altLang="en-US" sz="1400" dirty="0" smtClean="0"/>
              <a:t>卖出</a:t>
            </a:r>
            <a:endParaRPr lang="en-GB" sz="1400" dirty="0" smtClean="0"/>
          </a:p>
          <a:p>
            <a:pPr marL="342900" indent="-342900" algn="ctr"/>
            <a:endParaRPr lang="en-GB" sz="1400" dirty="0" smtClean="0"/>
          </a:p>
          <a:p>
            <a:pPr marL="342900" indent="-342900"/>
            <a:endParaRPr lang="en-GB" sz="1400" dirty="0" smtClean="0"/>
          </a:p>
        </p:txBody>
      </p:sp>
      <p:pic>
        <p:nvPicPr>
          <p:cNvPr id="37890" name="Picture 2"/>
          <p:cNvPicPr>
            <a:picLocks noChangeAspect="1" noChangeArrowheads="1"/>
          </p:cNvPicPr>
          <p:nvPr/>
        </p:nvPicPr>
        <p:blipFill>
          <a:blip r:embed="rId6" cstate="print"/>
          <a:srcRect/>
          <a:stretch>
            <a:fillRect/>
          </a:stretch>
        </p:blipFill>
        <p:spPr bwMode="auto">
          <a:xfrm>
            <a:off x="179513" y="1196752"/>
            <a:ext cx="5977330" cy="39604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成交量净额指标</a:t>
            </a:r>
            <a:r>
              <a:rPr lang="en-GB" sz="2800" dirty="0" smtClean="0"/>
              <a:t>(OBV)</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16</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1628800"/>
            <a:ext cx="2736304" cy="2800767"/>
          </a:xfrm>
          <a:prstGeom prst="rect">
            <a:avLst/>
          </a:prstGeom>
          <a:noFill/>
        </p:spPr>
        <p:txBody>
          <a:bodyPr wrap="square" rtlCol="0" anchor="ctr">
            <a:spAutoFit/>
          </a:bodyPr>
          <a:lstStyle/>
          <a:p>
            <a:pPr algn="ctr"/>
            <a:r>
              <a:rPr lang="en-GB" dirty="0" smtClean="0"/>
              <a:t>Citrix Systems</a:t>
            </a:r>
          </a:p>
          <a:p>
            <a:pPr algn="ctr"/>
            <a:endParaRPr lang="en-GB" dirty="0" smtClean="0"/>
          </a:p>
          <a:p>
            <a:pPr marL="342900" indent="-342900" algn="ctr"/>
            <a:r>
              <a:rPr lang="en-GB" sz="1400" dirty="0" smtClean="0"/>
              <a:t>2008</a:t>
            </a:r>
            <a:r>
              <a:rPr lang="zh-CN" altLang="en-US" sz="1400" dirty="0" smtClean="0"/>
              <a:t>年</a:t>
            </a:r>
            <a:r>
              <a:rPr lang="en-US" altLang="zh-CN" sz="1400" dirty="0" smtClean="0"/>
              <a:t>10</a:t>
            </a:r>
            <a:r>
              <a:rPr lang="zh-CN" altLang="en-US" sz="1400" dirty="0" smtClean="0"/>
              <a:t>月价格创下新低，但</a:t>
            </a:r>
            <a:r>
              <a:rPr lang="en-US" altLang="zh-CN" sz="1400" dirty="0" smtClean="0"/>
              <a:t>OBV</a:t>
            </a:r>
            <a:r>
              <a:rPr lang="zh-CN" altLang="en-US" sz="1400" dirty="0" smtClean="0"/>
              <a:t>并无相应的指标加以验证。</a:t>
            </a:r>
            <a:endParaRPr lang="en-GB" sz="1400" dirty="0" smtClean="0"/>
          </a:p>
          <a:p>
            <a:pPr marL="342900" indent="-342900" algn="ctr"/>
            <a:endParaRPr lang="en-GB" sz="1400" dirty="0" smtClean="0"/>
          </a:p>
          <a:p>
            <a:pPr marL="342900" indent="-342900" algn="ctr"/>
            <a:r>
              <a:rPr lang="zh-CN" altLang="en-US" sz="1400" dirty="0" smtClean="0"/>
              <a:t>正背离</a:t>
            </a:r>
            <a:endParaRPr lang="en-US" altLang="zh-CN" sz="1400" dirty="0" smtClean="0"/>
          </a:p>
          <a:p>
            <a:pPr marL="342900" indent="-342900" algn="ctr"/>
            <a:r>
              <a:rPr lang="en-GB" sz="1400" dirty="0" smtClean="0"/>
              <a:t>=</a:t>
            </a:r>
          </a:p>
          <a:p>
            <a:pPr marL="342900" indent="-342900" algn="ctr"/>
            <a:r>
              <a:rPr lang="zh-CN" altLang="en-US" sz="1400" dirty="0" smtClean="0"/>
              <a:t>市场上行的先行指标</a:t>
            </a:r>
            <a:endParaRPr lang="en-GB" sz="1400" dirty="0" smtClean="0"/>
          </a:p>
          <a:p>
            <a:pPr marL="342900" indent="-342900" algn="ctr"/>
            <a:r>
              <a:rPr lang="en-GB" sz="1400" dirty="0" smtClean="0"/>
              <a:t>2009</a:t>
            </a:r>
            <a:r>
              <a:rPr lang="zh-CN" altLang="en-US" sz="1400" dirty="0" smtClean="0"/>
              <a:t>年</a:t>
            </a:r>
            <a:r>
              <a:rPr lang="en-US" altLang="zh-CN" sz="1400" dirty="0" smtClean="0"/>
              <a:t>4</a:t>
            </a:r>
            <a:r>
              <a:rPr lang="zh-CN" altLang="en-US" sz="1400" dirty="0" smtClean="0"/>
              <a:t>月证实了积累期的开始</a:t>
            </a:r>
            <a:endParaRPr lang="en-GB" sz="1400" dirty="0" smtClean="0"/>
          </a:p>
          <a:p>
            <a:pPr marL="342900" indent="-342900" algn="ctr"/>
            <a:endParaRPr lang="en-GB" sz="1400" dirty="0" smtClean="0"/>
          </a:p>
          <a:p>
            <a:pPr marL="342900" indent="-342900" algn="ctr"/>
            <a:r>
              <a:rPr lang="zh-CN" altLang="en-US" sz="1400" dirty="0" smtClean="0"/>
              <a:t>买入信号</a:t>
            </a:r>
            <a:endParaRPr lang="en-GB" sz="1400" dirty="0" smtClean="0"/>
          </a:p>
        </p:txBody>
      </p:sp>
      <p:pic>
        <p:nvPicPr>
          <p:cNvPr id="38914" name="Picture 2"/>
          <p:cNvPicPr>
            <a:picLocks noChangeAspect="1" noChangeArrowheads="1"/>
          </p:cNvPicPr>
          <p:nvPr/>
        </p:nvPicPr>
        <p:blipFill>
          <a:blip r:embed="rId6" cstate="print"/>
          <a:srcRect/>
          <a:stretch>
            <a:fillRect/>
          </a:stretch>
        </p:blipFill>
        <p:spPr bwMode="auto">
          <a:xfrm>
            <a:off x="251520" y="1484784"/>
            <a:ext cx="5977330" cy="396044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成交量净额指标</a:t>
            </a:r>
            <a:r>
              <a:rPr lang="en-GB" sz="2800" dirty="0" smtClean="0"/>
              <a:t>(OBV)</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17</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1736523"/>
            <a:ext cx="2736304" cy="2800767"/>
          </a:xfrm>
          <a:prstGeom prst="rect">
            <a:avLst/>
          </a:prstGeom>
          <a:noFill/>
        </p:spPr>
        <p:txBody>
          <a:bodyPr wrap="square" rtlCol="0" anchor="ctr">
            <a:spAutoFit/>
          </a:bodyPr>
          <a:lstStyle/>
          <a:p>
            <a:pPr algn="ctr"/>
            <a:r>
              <a:rPr lang="en-GB" dirty="0" smtClean="0"/>
              <a:t>F5 Networks Inc.</a:t>
            </a:r>
          </a:p>
          <a:p>
            <a:pPr algn="ctr"/>
            <a:endParaRPr lang="en-GB" dirty="0" smtClean="0"/>
          </a:p>
          <a:p>
            <a:pPr marL="342900" indent="-342900">
              <a:buFont typeface="Arial" pitchFamily="34" charset="0"/>
              <a:buChar char="•"/>
            </a:pPr>
            <a:r>
              <a:rPr lang="zh-CN" altLang="en-US" sz="1400" dirty="0" smtClean="0"/>
              <a:t>股票在交易区间徘徊数月之久</a:t>
            </a:r>
            <a:endParaRPr lang="en-GB" sz="1400" dirty="0" smtClean="0"/>
          </a:p>
          <a:p>
            <a:pPr marL="342900" indent="-342900">
              <a:buFont typeface="Arial" pitchFamily="34" charset="0"/>
              <a:buChar char="•"/>
            </a:pPr>
            <a:endParaRPr lang="en-GB" sz="1400" dirty="0" smtClean="0"/>
          </a:p>
          <a:p>
            <a:pPr marL="342900" indent="-342900">
              <a:buFont typeface="Arial" pitchFamily="34" charset="0"/>
              <a:buChar char="•"/>
            </a:pPr>
            <a:r>
              <a:rPr lang="en-GB" sz="1400" dirty="0" smtClean="0"/>
              <a:t>OBV</a:t>
            </a:r>
            <a:r>
              <a:rPr lang="zh-CN" altLang="en-US" sz="1400" dirty="0" smtClean="0"/>
              <a:t>于</a:t>
            </a:r>
            <a:r>
              <a:rPr lang="en-US" sz="1400" dirty="0" smtClean="0"/>
              <a:t>2009</a:t>
            </a:r>
            <a:r>
              <a:rPr lang="zh-CN" altLang="en-US" sz="1400" dirty="0" smtClean="0"/>
              <a:t>年</a:t>
            </a:r>
            <a:r>
              <a:rPr lang="en-US" altLang="zh-CN" sz="1400" dirty="0" smtClean="0"/>
              <a:t>5</a:t>
            </a:r>
            <a:r>
              <a:rPr lang="zh-CN" altLang="en-US" sz="1400" dirty="0" smtClean="0"/>
              <a:t>月向上突破，可能积累期的信号</a:t>
            </a:r>
            <a:endParaRPr lang="en-GB" sz="1400" dirty="0" smtClean="0"/>
          </a:p>
          <a:p>
            <a:pPr marL="342900" indent="-342900">
              <a:buFont typeface="Arial" pitchFamily="34" charset="0"/>
              <a:buChar char="•"/>
            </a:pPr>
            <a:endParaRPr lang="en-GB" sz="1400" dirty="0" smtClean="0"/>
          </a:p>
          <a:p>
            <a:pPr marL="342900" indent="-342900">
              <a:buFont typeface="Arial" pitchFamily="34" charset="0"/>
              <a:buChar char="•"/>
            </a:pPr>
            <a:r>
              <a:rPr lang="en-GB" sz="1400" dirty="0" smtClean="0"/>
              <a:t>FFIV 7</a:t>
            </a:r>
            <a:r>
              <a:rPr lang="zh-CN" altLang="en-US" sz="1400" dirty="0" smtClean="0"/>
              <a:t>月中旬向上突破验证了先行正向指标</a:t>
            </a:r>
            <a:endParaRPr lang="en-GB" sz="1400" dirty="0" smtClean="0"/>
          </a:p>
          <a:p>
            <a:pPr marL="342900" indent="-342900">
              <a:buFont typeface="Arial" pitchFamily="34" charset="0"/>
              <a:buChar char="•"/>
            </a:pPr>
            <a:endParaRPr lang="en-GB" sz="1400" dirty="0" smtClean="0"/>
          </a:p>
          <a:p>
            <a:pPr marL="342900" indent="-342900"/>
            <a:r>
              <a:rPr lang="en-GB" sz="1400" dirty="0" smtClean="0"/>
              <a:t>	</a:t>
            </a:r>
            <a:r>
              <a:rPr lang="zh-CN" altLang="en-US" sz="1400" dirty="0" smtClean="0"/>
              <a:t>买入</a:t>
            </a:r>
            <a:endParaRPr lang="en-GB" sz="1400" dirty="0" smtClean="0"/>
          </a:p>
        </p:txBody>
      </p:sp>
      <p:pic>
        <p:nvPicPr>
          <p:cNvPr id="39938" name="Picture 2"/>
          <p:cNvPicPr>
            <a:picLocks noChangeAspect="1" noChangeArrowheads="1"/>
          </p:cNvPicPr>
          <p:nvPr/>
        </p:nvPicPr>
        <p:blipFill>
          <a:blip r:embed="rId6" cstate="print"/>
          <a:srcRect/>
          <a:stretch>
            <a:fillRect/>
          </a:stretch>
        </p:blipFill>
        <p:spPr bwMode="auto">
          <a:xfrm>
            <a:off x="251521" y="1412776"/>
            <a:ext cx="5868652" cy="388843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lvl="0" algn="l"/>
            <a:r>
              <a:rPr lang="zh-CN" altLang="en-US" sz="2800" dirty="0" smtClean="0"/>
              <a:t>佳庆成交量指标 </a:t>
            </a:r>
            <a:r>
              <a:rPr lang="en-US" altLang="zh-CN" sz="2800" dirty="0" smtClean="0"/>
              <a:t>-</a:t>
            </a:r>
            <a:r>
              <a:rPr lang="zh-CN" altLang="en-US" sz="2800" dirty="0" smtClean="0"/>
              <a:t>累积</a:t>
            </a:r>
            <a:r>
              <a:rPr lang="en-US" altLang="zh-CN" sz="2800" dirty="0" smtClean="0"/>
              <a:t>/</a:t>
            </a:r>
            <a:r>
              <a:rPr lang="zh-CN" altLang="en-US" sz="2800" dirty="0" smtClean="0"/>
              <a:t>派发（</a:t>
            </a:r>
            <a:r>
              <a:rPr lang="en-US" altLang="zh-CN" sz="2800" dirty="0" smtClean="0"/>
              <a:t>AD</a:t>
            </a:r>
            <a:r>
              <a:rPr lang="zh-CN" altLang="en-US" sz="2800" dirty="0" smtClean="0"/>
              <a:t>）</a:t>
            </a:r>
            <a:endParaRPr lang="en-US" sz="2800" dirty="0" smtClean="0"/>
          </a:p>
        </p:txBody>
      </p:sp>
      <p:sp>
        <p:nvSpPr>
          <p:cNvPr id="7" name="Slide Number Placeholder 6"/>
          <p:cNvSpPr>
            <a:spLocks noGrp="1"/>
          </p:cNvSpPr>
          <p:nvPr>
            <p:ph type="sldNum" sz="quarter" idx="12"/>
          </p:nvPr>
        </p:nvSpPr>
        <p:spPr/>
        <p:txBody>
          <a:bodyPr/>
          <a:lstStyle/>
          <a:p>
            <a:fld id="{2DD39B01-A8A8-4721-B77E-231615509D7A}" type="slidenum">
              <a:rPr lang="en-US" smtClean="0"/>
              <a:pPr/>
              <a:t>18</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755576" y="1340768"/>
            <a:ext cx="8136904" cy="4308872"/>
          </a:xfrm>
          <a:prstGeom prst="rect">
            <a:avLst/>
          </a:prstGeom>
          <a:noFill/>
        </p:spPr>
        <p:txBody>
          <a:bodyPr wrap="square" rtlCol="0">
            <a:spAutoFit/>
          </a:bodyPr>
          <a:lstStyle/>
          <a:p>
            <a:r>
              <a:rPr lang="en-GB" dirty="0" smtClean="0"/>
              <a:t>OBV </a:t>
            </a:r>
            <a:r>
              <a:rPr lang="zh-CN" altLang="en-US" dirty="0" smtClean="0"/>
              <a:t>指标的改良版</a:t>
            </a:r>
            <a:r>
              <a:rPr lang="en-GB" dirty="0" smtClean="0"/>
              <a:t>(</a:t>
            </a:r>
            <a:r>
              <a:rPr lang="zh-CN" altLang="en-US" dirty="0" smtClean="0"/>
              <a:t>计算时不使用成交总额，而筛选较具意义的部分成交量</a:t>
            </a:r>
            <a:r>
              <a:rPr lang="en-US" altLang="zh-CN" dirty="0" smtClean="0"/>
              <a:t>)</a:t>
            </a:r>
            <a:endParaRPr lang="en-GB" dirty="0" smtClean="0"/>
          </a:p>
          <a:p>
            <a:endParaRPr lang="en-GB" dirty="0" smtClean="0"/>
          </a:p>
          <a:p>
            <a:pPr marL="342900" indent="-342900">
              <a:buAutoNum type="arabicPeriod"/>
            </a:pPr>
            <a:r>
              <a:rPr lang="en-GB" sz="1400" dirty="0" smtClean="0"/>
              <a:t> </a:t>
            </a:r>
            <a:r>
              <a:rPr lang="zh-CN" altLang="en-US" sz="1400" dirty="0" smtClean="0"/>
              <a:t>创始人</a:t>
            </a:r>
            <a:r>
              <a:rPr lang="en-GB" sz="1400" dirty="0" smtClean="0"/>
              <a:t>Marc </a:t>
            </a:r>
            <a:r>
              <a:rPr lang="en-GB" sz="1400" dirty="0" err="1" smtClean="0"/>
              <a:t>Chaikin</a:t>
            </a:r>
            <a:r>
              <a:rPr lang="zh-CN" altLang="en-US" sz="1400" dirty="0" smtClean="0"/>
              <a:t>，累积</a:t>
            </a:r>
            <a:r>
              <a:rPr lang="en-US" altLang="zh-CN" sz="1400" dirty="0" smtClean="0"/>
              <a:t>/</a:t>
            </a:r>
            <a:r>
              <a:rPr lang="zh-CN" altLang="en-US" sz="1400" dirty="0" smtClean="0"/>
              <a:t>派发</a:t>
            </a:r>
            <a:r>
              <a:rPr lang="en-GB" sz="1400" dirty="0" smtClean="0"/>
              <a:t>(AD) </a:t>
            </a:r>
            <a:r>
              <a:rPr lang="zh-CN" altLang="en-US" sz="1400" dirty="0" smtClean="0"/>
              <a:t>指标使用成交量衡量一支股票的累计现金流量。</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计算货币流量乘数 </a:t>
            </a:r>
            <a:r>
              <a:rPr lang="en-GB" sz="1400" dirty="0" smtClean="0"/>
              <a:t>(MFM)</a:t>
            </a:r>
          </a:p>
          <a:p>
            <a:pPr marL="342900" indent="-342900">
              <a:buAutoNum type="arabicPeriod"/>
            </a:pPr>
            <a:endParaRPr lang="en-GB" sz="1400" dirty="0" smtClean="0"/>
          </a:p>
          <a:p>
            <a:pPr marL="342900" indent="-342900"/>
            <a:r>
              <a:rPr lang="en-GB" sz="1400" dirty="0" smtClean="0"/>
              <a:t>	[ ( </a:t>
            </a:r>
            <a:r>
              <a:rPr lang="zh-CN" altLang="en-US" sz="1400" dirty="0" smtClean="0"/>
              <a:t>收盘价 </a:t>
            </a:r>
            <a:r>
              <a:rPr lang="en-GB" sz="1400" dirty="0" smtClean="0"/>
              <a:t>– </a:t>
            </a:r>
            <a:r>
              <a:rPr lang="zh-CN" altLang="en-US" sz="1400" dirty="0" smtClean="0"/>
              <a:t>最低价</a:t>
            </a:r>
            <a:r>
              <a:rPr lang="en-GB" sz="1400" dirty="0" smtClean="0"/>
              <a:t>) – (</a:t>
            </a:r>
            <a:r>
              <a:rPr lang="zh-CN" altLang="en-US" sz="1400" dirty="0" smtClean="0"/>
              <a:t>最高价</a:t>
            </a:r>
            <a:r>
              <a:rPr lang="en-GB" sz="1400" dirty="0" smtClean="0"/>
              <a:t>– </a:t>
            </a:r>
            <a:r>
              <a:rPr lang="zh-CN" altLang="en-US" sz="1400" dirty="0" smtClean="0"/>
              <a:t>收盘价</a:t>
            </a:r>
            <a:r>
              <a:rPr lang="en-GB" sz="1400" dirty="0" smtClean="0"/>
              <a:t>) ] / ( </a:t>
            </a:r>
            <a:r>
              <a:rPr lang="zh-CN" altLang="en-US" sz="1400" dirty="0" smtClean="0"/>
              <a:t>最高价</a:t>
            </a:r>
            <a:r>
              <a:rPr lang="en-GB" sz="1400" dirty="0" smtClean="0"/>
              <a:t>– </a:t>
            </a:r>
            <a:r>
              <a:rPr lang="zh-CN" altLang="en-US" sz="1400" dirty="0" smtClean="0"/>
              <a:t>最低价</a:t>
            </a:r>
            <a:r>
              <a:rPr lang="en-GB" sz="1400" dirty="0" smtClean="0"/>
              <a:t>)</a:t>
            </a:r>
          </a:p>
          <a:p>
            <a:pPr marL="342900" indent="-342900"/>
            <a:endParaRPr lang="en-GB" sz="1400" dirty="0" smtClean="0"/>
          </a:p>
          <a:p>
            <a:pPr marL="342900" indent="-342900">
              <a:buAutoNum type="arabicPeriod" startAt="3"/>
            </a:pPr>
            <a:r>
              <a:rPr lang="zh-CN" altLang="en-US" sz="1400" dirty="0" smtClean="0"/>
              <a:t>将成交量乘上</a:t>
            </a:r>
            <a:r>
              <a:rPr lang="en-US" altLang="zh-CN" sz="1400" dirty="0" smtClean="0"/>
              <a:t>MFM</a:t>
            </a:r>
            <a:r>
              <a:rPr lang="zh-CN" altLang="en-US" sz="1400" dirty="0" smtClean="0"/>
              <a:t>，得到货币流量成交量</a:t>
            </a:r>
            <a:r>
              <a:rPr lang="en-US" altLang="zh-CN" sz="1400" dirty="0" smtClean="0"/>
              <a:t>(</a:t>
            </a:r>
            <a:r>
              <a:rPr lang="en-GB" sz="1400" dirty="0" smtClean="0"/>
              <a:t>MFV</a:t>
            </a:r>
            <a:r>
              <a:rPr lang="en-US" altLang="zh-CN" sz="1400" dirty="0" smtClean="0"/>
              <a:t>)</a:t>
            </a:r>
            <a:endParaRPr lang="en-GB" sz="1400" dirty="0" smtClean="0"/>
          </a:p>
          <a:p>
            <a:pPr marL="342900" indent="-342900">
              <a:buAutoNum type="arabicPeriod" startAt="3"/>
            </a:pPr>
            <a:endParaRPr lang="en-GB" sz="1400" dirty="0" smtClean="0"/>
          </a:p>
          <a:p>
            <a:pPr marL="342900" indent="-342900"/>
            <a:r>
              <a:rPr lang="en-GB" sz="1400" dirty="0" smtClean="0"/>
              <a:t>	MFV = MFM x </a:t>
            </a:r>
            <a:r>
              <a:rPr lang="zh-CN" altLang="en-US" sz="1400" dirty="0" smtClean="0"/>
              <a:t>成交量</a:t>
            </a:r>
            <a:endParaRPr lang="en-GB" sz="1400" dirty="0" smtClean="0"/>
          </a:p>
          <a:p>
            <a:pPr marL="342900" indent="-342900"/>
            <a:endParaRPr lang="en-GB" sz="1400" dirty="0" smtClean="0"/>
          </a:p>
          <a:p>
            <a:pPr marL="342900" indent="-342900">
              <a:buAutoNum type="arabicPeriod" startAt="4"/>
            </a:pPr>
            <a:r>
              <a:rPr lang="zh-CN" altLang="en-US" sz="1400" dirty="0" smtClean="0"/>
              <a:t>计算累计指标</a:t>
            </a:r>
            <a:endParaRPr lang="en-GB" sz="1400" dirty="0" smtClean="0"/>
          </a:p>
          <a:p>
            <a:pPr marL="342900" indent="-342900">
              <a:buAutoNum type="arabicPeriod" startAt="4"/>
            </a:pPr>
            <a:endParaRPr lang="en-GB" sz="1400" dirty="0" smtClean="0"/>
          </a:p>
          <a:p>
            <a:pPr marL="342900" indent="-342900"/>
            <a:r>
              <a:rPr lang="en-GB" sz="1400" dirty="0" smtClean="0"/>
              <a:t>	AD = Previous AD + MFM</a:t>
            </a:r>
          </a:p>
          <a:p>
            <a:pPr marL="342900" indent="-342900"/>
            <a:endParaRPr lang="en-GB" sz="1400" dirty="0" smtClean="0"/>
          </a:p>
          <a:p>
            <a:pPr marL="342900" indent="-342900"/>
            <a:r>
              <a:rPr lang="en-GB" sz="1400" dirty="0" smtClean="0"/>
              <a:t>5.	</a:t>
            </a:r>
            <a:r>
              <a:rPr lang="zh-CN" altLang="en-US" sz="1400" dirty="0" smtClean="0"/>
              <a:t>对于</a:t>
            </a:r>
            <a:r>
              <a:rPr lang="en-US" altLang="zh-CN" sz="1400" dirty="0" smtClean="0"/>
              <a:t>OBV</a:t>
            </a:r>
            <a:r>
              <a:rPr lang="zh-CN" altLang="en-US" sz="1400" dirty="0" smtClean="0"/>
              <a:t>的考量和解读同样适用于</a:t>
            </a:r>
            <a:r>
              <a:rPr lang="en-US" altLang="zh-CN" sz="1400" dirty="0" smtClean="0"/>
              <a:t>AD</a:t>
            </a:r>
            <a:endParaRPr lang="en-GB" sz="1400" dirty="0" smtClean="0"/>
          </a:p>
          <a:p>
            <a:pPr marL="342900" indent="-342900"/>
            <a:endParaRPr lang="en-GB" sz="1400" dirty="0" smtClean="0"/>
          </a:p>
          <a:p>
            <a:pPr marL="342900" indent="-342900"/>
            <a:endParaRPr lang="en-GB" sz="1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成交量指标 </a:t>
            </a:r>
            <a:r>
              <a:rPr lang="en-US" altLang="zh-CN" sz="2800" dirty="0" smtClean="0"/>
              <a:t>- </a:t>
            </a:r>
            <a:r>
              <a:rPr lang="zh-CN" altLang="en-US" sz="2800" dirty="0" smtClean="0"/>
              <a:t>累积</a:t>
            </a:r>
            <a:r>
              <a:rPr lang="en-US" altLang="zh-CN" sz="2800" dirty="0" smtClean="0"/>
              <a:t>/</a:t>
            </a:r>
            <a:r>
              <a:rPr lang="zh-CN" altLang="en-US" sz="2800" dirty="0" smtClean="0"/>
              <a:t>派发（</a:t>
            </a:r>
            <a:r>
              <a:rPr lang="en-US" altLang="zh-CN" sz="2800" dirty="0" smtClean="0"/>
              <a:t>AD</a:t>
            </a:r>
            <a:r>
              <a:rPr lang="zh-CN" altLang="en-US" sz="2800" dirty="0" smtClean="0"/>
              <a:t>）</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19</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2059690"/>
            <a:ext cx="2736304" cy="2369880"/>
          </a:xfrm>
          <a:prstGeom prst="rect">
            <a:avLst/>
          </a:prstGeom>
          <a:noFill/>
        </p:spPr>
        <p:txBody>
          <a:bodyPr wrap="square" rtlCol="0" anchor="ctr">
            <a:spAutoFit/>
          </a:bodyPr>
          <a:lstStyle/>
          <a:p>
            <a:pPr algn="ctr"/>
            <a:r>
              <a:rPr lang="en-GB" dirty="0" smtClean="0"/>
              <a:t>Amazon.com</a:t>
            </a:r>
          </a:p>
          <a:p>
            <a:pPr algn="ctr"/>
            <a:endParaRPr lang="en-GB" dirty="0" smtClean="0"/>
          </a:p>
          <a:p>
            <a:pPr marL="342900" indent="-342900">
              <a:buFont typeface="Arial" pitchFamily="34" charset="0"/>
              <a:buChar char="•"/>
            </a:pPr>
            <a:r>
              <a:rPr lang="en-GB" sz="1400" dirty="0" smtClean="0"/>
              <a:t>AD </a:t>
            </a:r>
            <a:r>
              <a:rPr lang="zh-CN" altLang="en-US" sz="1400" dirty="0" smtClean="0"/>
              <a:t>指标显示</a:t>
            </a:r>
            <a:r>
              <a:rPr lang="en-US" altLang="zh-CN" sz="1400" dirty="0" smtClean="0"/>
              <a:t>2009</a:t>
            </a:r>
            <a:r>
              <a:rPr lang="zh-CN" altLang="en-US" sz="1400" dirty="0" smtClean="0"/>
              <a:t>年可能出现累积</a:t>
            </a:r>
            <a:endParaRPr lang="en-GB" sz="1400" dirty="0" smtClean="0"/>
          </a:p>
          <a:p>
            <a:pPr marL="342900" indent="-342900">
              <a:buFont typeface="Arial" pitchFamily="34" charset="0"/>
              <a:buChar char="•"/>
            </a:pPr>
            <a:endParaRPr lang="en-GB" sz="1400" dirty="0" smtClean="0"/>
          </a:p>
          <a:p>
            <a:pPr marL="342900" indent="-342900">
              <a:buFont typeface="Arial" pitchFamily="34" charset="0"/>
              <a:buChar char="•"/>
            </a:pPr>
            <a:r>
              <a:rPr lang="en-GB" sz="1400" dirty="0" smtClean="0"/>
              <a:t>OBV </a:t>
            </a:r>
            <a:r>
              <a:rPr lang="zh-CN" altLang="en-US" sz="1400" dirty="0" smtClean="0"/>
              <a:t>在</a:t>
            </a:r>
            <a:r>
              <a:rPr lang="en-GB" sz="1400" dirty="0" smtClean="0"/>
              <a:t>2009</a:t>
            </a:r>
            <a:r>
              <a:rPr lang="zh-CN" altLang="en-US" sz="1400" dirty="0" smtClean="0"/>
              <a:t>年</a:t>
            </a:r>
            <a:r>
              <a:rPr lang="en-US" altLang="zh-CN" sz="1400" dirty="0" smtClean="0"/>
              <a:t>4</a:t>
            </a:r>
            <a:r>
              <a:rPr lang="zh-CN" altLang="en-US" sz="1400" dirty="0" smtClean="0"/>
              <a:t>月给出了相同的信号</a:t>
            </a:r>
            <a:endParaRPr lang="en-GB" sz="1400" dirty="0" smtClean="0"/>
          </a:p>
          <a:p>
            <a:pPr marL="342900" indent="-342900">
              <a:buFont typeface="Arial" pitchFamily="34" charset="0"/>
              <a:buChar char="•"/>
            </a:pPr>
            <a:endParaRPr lang="en-GB" sz="1400" dirty="0" smtClean="0"/>
          </a:p>
          <a:p>
            <a:pPr marL="342900" indent="-342900">
              <a:buFont typeface="Arial" pitchFamily="34" charset="0"/>
              <a:buChar char="•"/>
            </a:pPr>
            <a:r>
              <a:rPr lang="zh-CN" altLang="en-US" sz="1400" dirty="0" smtClean="0"/>
              <a:t>亚马逊最后在</a:t>
            </a:r>
            <a:r>
              <a:rPr lang="en-US" altLang="zh-CN" sz="1400" dirty="0" smtClean="0"/>
              <a:t>10</a:t>
            </a:r>
            <a:r>
              <a:rPr lang="zh-CN" altLang="en-US" sz="1400" dirty="0" smtClean="0"/>
              <a:t>月反弹跳涨，几个月涨幅内超过</a:t>
            </a:r>
            <a:r>
              <a:rPr lang="en-US" altLang="zh-CN" sz="1400" dirty="0" smtClean="0"/>
              <a:t>100%</a:t>
            </a:r>
            <a:r>
              <a:rPr lang="zh-CN" altLang="en-US" sz="1400" dirty="0" smtClean="0"/>
              <a:t>。</a:t>
            </a:r>
            <a:endParaRPr lang="en-GB" sz="1400" dirty="0" smtClean="0"/>
          </a:p>
        </p:txBody>
      </p:sp>
      <p:pic>
        <p:nvPicPr>
          <p:cNvPr id="40962" name="Picture 2"/>
          <p:cNvPicPr>
            <a:picLocks noChangeAspect="1" noChangeArrowheads="1"/>
          </p:cNvPicPr>
          <p:nvPr/>
        </p:nvPicPr>
        <p:blipFill>
          <a:blip r:embed="rId6" cstate="print"/>
          <a:srcRect/>
          <a:stretch>
            <a:fillRect/>
          </a:stretch>
        </p:blipFill>
        <p:spPr bwMode="auto">
          <a:xfrm>
            <a:off x="179512" y="1484785"/>
            <a:ext cx="6120680" cy="40554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5852" y="274638"/>
            <a:ext cx="7400948" cy="939784"/>
          </a:xfrm>
        </p:spPr>
        <p:txBody>
          <a:bodyPr>
            <a:normAutofit fontScale="90000"/>
          </a:bodyPr>
          <a:lstStyle/>
          <a:p>
            <a:pPr algn="l"/>
            <a:r>
              <a:rPr lang="en-GB" sz="2800" dirty="0" err="1" smtClean="0">
                <a:latin typeface="Futura Bk" pitchFamily="34" charset="0"/>
              </a:rPr>
              <a:t>Riccardo</a:t>
            </a:r>
            <a:r>
              <a:rPr lang="en-GB" sz="2800" dirty="0" smtClean="0">
                <a:latin typeface="Futura Bk" pitchFamily="34" charset="0"/>
              </a:rPr>
              <a:t> Ronco</a:t>
            </a:r>
            <a:br>
              <a:rPr lang="en-GB" sz="2800" dirty="0" smtClean="0">
                <a:latin typeface="Futura Bk" pitchFamily="34" charset="0"/>
              </a:rPr>
            </a:br>
            <a:r>
              <a:rPr lang="zh-CN" altLang="en-US" sz="2800" dirty="0" smtClean="0">
                <a:latin typeface="Futura Bk" pitchFamily="34" charset="0"/>
              </a:rPr>
              <a:t>简历</a:t>
            </a:r>
            <a:endParaRPr lang="en-US" sz="1600" dirty="0">
              <a:latin typeface="Futura Bk" pitchFamily="34" charset="0"/>
            </a:endParaRPr>
          </a:p>
        </p:txBody>
      </p:sp>
      <p:sp>
        <p:nvSpPr>
          <p:cNvPr id="7" name="Slide Number Placeholder 6"/>
          <p:cNvSpPr>
            <a:spLocks noGrp="1"/>
          </p:cNvSpPr>
          <p:nvPr>
            <p:ph type="sldNum" sz="quarter" idx="12"/>
          </p:nvPr>
        </p:nvSpPr>
        <p:spPr/>
        <p:txBody>
          <a:bodyPr/>
          <a:lstStyle/>
          <a:p>
            <a:fld id="{2DD39B01-A8A8-4721-B77E-231615509D7A}" type="slidenum">
              <a:rPr lang="en-US" smtClean="0"/>
              <a:pPr/>
              <a:t>2</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sp>
        <p:nvSpPr>
          <p:cNvPr id="12" name="TextBox 11"/>
          <p:cNvSpPr txBox="1"/>
          <p:nvPr/>
        </p:nvSpPr>
        <p:spPr>
          <a:xfrm>
            <a:off x="1285852" y="1785926"/>
            <a:ext cx="6786610" cy="3046988"/>
          </a:xfrm>
          <a:prstGeom prst="rect">
            <a:avLst/>
          </a:prstGeom>
          <a:noFill/>
        </p:spPr>
        <p:txBody>
          <a:bodyPr wrap="square" rtlCol="0">
            <a:spAutoFit/>
          </a:bodyPr>
          <a:lstStyle/>
          <a:p>
            <a:r>
              <a:rPr lang="zh-CN" altLang="en-US" sz="1200" dirty="0" smtClean="0"/>
              <a:t>里卡多</a:t>
            </a:r>
            <a:r>
              <a:rPr lang="en-US" altLang="zh-CN" sz="1200" dirty="0" smtClean="0"/>
              <a:t>·</a:t>
            </a:r>
            <a:r>
              <a:rPr lang="zh-CN" altLang="en-US" sz="1200" dirty="0" smtClean="0"/>
              <a:t>罗可是伦敦</a:t>
            </a:r>
            <a:r>
              <a:rPr lang="en-US" altLang="zh-CN" sz="1200" dirty="0" smtClean="0"/>
              <a:t>Aviate Global</a:t>
            </a:r>
            <a:r>
              <a:rPr lang="zh-CN" altLang="en-US" sz="1200" dirty="0" smtClean="0"/>
              <a:t>公司的技术分析总监。</a:t>
            </a:r>
            <a:endParaRPr lang="en-GB" sz="1200" dirty="0" smtClean="0"/>
          </a:p>
          <a:p>
            <a:endParaRPr lang="en-GB" sz="1200" dirty="0" smtClean="0"/>
          </a:p>
          <a:p>
            <a:r>
              <a:rPr lang="zh-CN" altLang="en-US" sz="1200" dirty="0" smtClean="0"/>
              <a:t>里卡多长期跟踪欧洲和美国的大盘股和中盘股，密切关注国内外股票指数、货币、商品及利率。</a:t>
            </a:r>
            <a:endParaRPr lang="en-GB" sz="1200" dirty="0" smtClean="0"/>
          </a:p>
          <a:p>
            <a:endParaRPr lang="en-GB" sz="1200" dirty="0" smtClean="0"/>
          </a:p>
          <a:p>
            <a:r>
              <a:rPr lang="zh-CN" altLang="en-US" sz="1200" dirty="0" smtClean="0"/>
              <a:t>作为中期趋势跟踪者，他大量采用量化分析的方法；但同时，他也将大量精力放在确定反转形态方面 </a:t>
            </a:r>
            <a:r>
              <a:rPr lang="en-US" altLang="zh-CN" sz="1200" dirty="0" smtClean="0"/>
              <a:t>– </a:t>
            </a:r>
            <a:r>
              <a:rPr lang="zh-CN" altLang="en-US" sz="1200" dirty="0" smtClean="0"/>
              <a:t>认为反转形态的特征之一是投资者之间</a:t>
            </a:r>
            <a:r>
              <a:rPr lang="en-GB" sz="1200" dirty="0" smtClean="0"/>
              <a:t> </a:t>
            </a:r>
            <a:r>
              <a:rPr lang="zh-CN" altLang="en-US" sz="1200" dirty="0" smtClean="0"/>
              <a:t>达成过度共识。</a:t>
            </a:r>
            <a:endParaRPr lang="en-GB" sz="1200" dirty="0" smtClean="0"/>
          </a:p>
          <a:p>
            <a:endParaRPr lang="en-GB" sz="1200" dirty="0" smtClean="0"/>
          </a:p>
          <a:p>
            <a:r>
              <a:rPr lang="zh-CN" altLang="en-US" sz="1200" dirty="0" smtClean="0"/>
              <a:t>在英国和意大利两国，里卡多有超过</a:t>
            </a:r>
            <a:r>
              <a:rPr lang="en-US" altLang="zh-CN" sz="1200" dirty="0" smtClean="0"/>
              <a:t>15</a:t>
            </a:r>
            <a:r>
              <a:rPr lang="zh-CN" altLang="en-US" sz="1200" dirty="0" smtClean="0"/>
              <a:t>年交易、量化分析和技术分析教学的经验。</a:t>
            </a:r>
            <a:r>
              <a:rPr lang="en-US" altLang="zh-CN" sz="1200" dirty="0" smtClean="0"/>
              <a:t> 2010</a:t>
            </a:r>
            <a:r>
              <a:rPr lang="zh-CN" altLang="en-US" sz="1200" dirty="0" smtClean="0"/>
              <a:t>年</a:t>
            </a:r>
            <a:r>
              <a:rPr lang="en-US" altLang="zh-CN" sz="1200" dirty="0" smtClean="0"/>
              <a:t>4</a:t>
            </a:r>
            <a:r>
              <a:rPr lang="zh-CN" altLang="en-US" sz="1200" dirty="0" smtClean="0"/>
              <a:t>月加入</a:t>
            </a:r>
            <a:r>
              <a:rPr lang="en-US" altLang="zh-CN" sz="1200" dirty="0" smtClean="0"/>
              <a:t>Aviate Global</a:t>
            </a:r>
            <a:r>
              <a:rPr lang="zh-CN" altLang="en-US" sz="1200" dirty="0" smtClean="0"/>
              <a:t>公司前，曾就职于东方汇理银行、意大利联合银行、意大利安东维内达银行（已被</a:t>
            </a:r>
            <a:r>
              <a:rPr lang="en-US" altLang="zh-CN" sz="1200" dirty="0" smtClean="0"/>
              <a:t>MPS</a:t>
            </a:r>
            <a:r>
              <a:rPr lang="zh-CN" altLang="en-US" sz="1200" dirty="0" smtClean="0"/>
              <a:t>集团收购）、</a:t>
            </a:r>
            <a:r>
              <a:rPr lang="en-US" altLang="zh-CN" sz="1200" dirty="0" smtClean="0"/>
              <a:t>FBR</a:t>
            </a:r>
            <a:r>
              <a:rPr lang="zh-CN" altLang="en-US" sz="1200" dirty="0" smtClean="0"/>
              <a:t>资本市场公司。</a:t>
            </a:r>
            <a:endParaRPr lang="en-GB" sz="1200" dirty="0" smtClean="0"/>
          </a:p>
          <a:p>
            <a:endParaRPr lang="en-GB" sz="1200" dirty="0" smtClean="0"/>
          </a:p>
          <a:p>
            <a:r>
              <a:rPr lang="zh-CN" altLang="en-US" sz="1200" dirty="0" smtClean="0"/>
              <a:t>他是</a:t>
            </a:r>
            <a:r>
              <a:rPr lang="en-US" altLang="zh-CN" sz="1200" dirty="0" smtClean="0"/>
              <a:t>CNBC</a:t>
            </a:r>
            <a:r>
              <a:rPr lang="zh-CN" altLang="en-US" sz="1200" dirty="0" smtClean="0"/>
              <a:t>欧洲台以及欧洲其他媒体机构的常客。作为技术分析师协会（</a:t>
            </a:r>
            <a:r>
              <a:rPr lang="en-US" altLang="zh-CN" sz="1200" dirty="0" smtClean="0"/>
              <a:t>STA</a:t>
            </a:r>
            <a:r>
              <a:rPr lang="zh-CN" altLang="en-US" sz="1200" dirty="0" smtClean="0"/>
              <a:t>）和市场技术员协会（</a:t>
            </a:r>
            <a:r>
              <a:rPr lang="en-US" altLang="zh-CN" sz="1200" dirty="0" smtClean="0"/>
              <a:t>MTA</a:t>
            </a:r>
            <a:r>
              <a:rPr lang="zh-CN" altLang="en-US" sz="1200" dirty="0" smtClean="0"/>
              <a:t>）的成员，他曾在国际技术分析师联盟</a:t>
            </a:r>
            <a:r>
              <a:rPr lang="en-US" altLang="zh-CN" sz="1200" dirty="0" smtClean="0"/>
              <a:t>1998</a:t>
            </a:r>
            <a:r>
              <a:rPr lang="zh-CN" altLang="en-US" sz="1200" dirty="0" smtClean="0"/>
              <a:t>年罗马年会上担任演讲嘉宾。</a:t>
            </a:r>
            <a:endParaRPr lang="en-GB" sz="1200" dirty="0" smtClean="0"/>
          </a:p>
          <a:p>
            <a:endParaRPr lang="en-GB" sz="1200" dirty="0" smtClean="0"/>
          </a:p>
          <a:p>
            <a:r>
              <a:rPr lang="zh-CN" altLang="en-US" sz="1200" dirty="0" smtClean="0"/>
              <a:t>他以优异成绩从都灵大学获得经济学学位；还赢得了技术分析师杂志颁发的</a:t>
            </a:r>
            <a:r>
              <a:rPr lang="en-US" altLang="zh-CN" sz="1200" dirty="0" smtClean="0"/>
              <a:t>2011</a:t>
            </a:r>
            <a:r>
              <a:rPr lang="zh-CN" altLang="en-US" sz="1200" dirty="0" smtClean="0"/>
              <a:t>年最佳股票研究和策略奖。</a:t>
            </a:r>
            <a:endParaRPr lang="en-US" sz="1200" dirty="0" smtClean="0">
              <a:latin typeface="Futura Bk" pitchFamily="34" charset="0"/>
            </a:endParaRPr>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3"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8"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lvl="0" algn="l"/>
            <a:r>
              <a:rPr lang="zh-CN" altLang="en-US" sz="2800" dirty="0" smtClean="0"/>
              <a:t>测算市场宽度</a:t>
            </a:r>
            <a:endParaRPr lang="en-US" sz="2800" dirty="0" smtClean="0"/>
          </a:p>
        </p:txBody>
      </p:sp>
      <p:sp>
        <p:nvSpPr>
          <p:cNvPr id="7" name="Slide Number Placeholder 6"/>
          <p:cNvSpPr>
            <a:spLocks noGrp="1"/>
          </p:cNvSpPr>
          <p:nvPr>
            <p:ph type="sldNum" sz="quarter" idx="12"/>
          </p:nvPr>
        </p:nvSpPr>
        <p:spPr/>
        <p:txBody>
          <a:bodyPr/>
          <a:lstStyle/>
          <a:p>
            <a:fld id="{2DD39B01-A8A8-4721-B77E-231615509D7A}" type="slidenum">
              <a:rPr lang="en-US" smtClean="0"/>
              <a:pPr/>
              <a:t>20</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755576" y="1340768"/>
            <a:ext cx="8136904" cy="3108543"/>
          </a:xfrm>
          <a:prstGeom prst="rect">
            <a:avLst/>
          </a:prstGeom>
          <a:noFill/>
        </p:spPr>
        <p:txBody>
          <a:bodyPr wrap="square" rtlCol="0">
            <a:spAutoFit/>
          </a:bodyPr>
          <a:lstStyle/>
          <a:p>
            <a:pPr marL="342900" indent="-342900">
              <a:buAutoNum type="arabicPeriod"/>
            </a:pPr>
            <a:r>
              <a:rPr lang="zh-CN" altLang="en-US" sz="1400" dirty="0" smtClean="0"/>
              <a:t>如果成交量衡量的是变动的强度（定性），市场宽度衡量的则市场内部强度（定量），是通过量化市场变动中其自身要素的参与程度实现的。</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价格趋势与市场宽度之间的价格背离时间越长，趋势就越脆弱。</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在重大市场底部，大部分股票都处于底部，市场宽度这个概念的用处不是很明显。但是</a:t>
            </a:r>
            <a:r>
              <a:rPr lang="zh-CN" altLang="en-US" sz="1400" b="1" i="1" dirty="0" smtClean="0"/>
              <a:t>如果</a:t>
            </a:r>
            <a:r>
              <a:rPr lang="zh-CN" altLang="en-US" sz="1400" dirty="0" smtClean="0"/>
              <a:t>有正背离（价格创下新低，而市场宽度并没有出现新低）出现，就可以有效判断市场底部。</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宽市场</a:t>
            </a:r>
            <a:r>
              <a:rPr lang="zh-CN" altLang="en-US" sz="1400" i="1" dirty="0" smtClean="0"/>
              <a:t>通常</a:t>
            </a:r>
            <a:r>
              <a:rPr lang="zh-CN" altLang="en-US" sz="1400" dirty="0" smtClean="0"/>
              <a:t>将平均指数引向顶部，“顶部是过程，底部是事件。”</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仅使用运营中的公司（不包括债券基金、不动产投资信托公司、外资股的优先股和存托凭证），</a:t>
            </a:r>
            <a:r>
              <a:rPr lang="zh-CN" altLang="en-US" sz="1400" u="sng" dirty="0" smtClean="0"/>
              <a:t>恰当地</a:t>
            </a:r>
            <a:r>
              <a:rPr lang="zh-CN" altLang="en-US" sz="1400" dirty="0" smtClean="0"/>
              <a:t>反映经济活动水平</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分析师比较不同市场的平均指数，或根据所谓“内部强度”计算出的具体指标</a:t>
            </a:r>
            <a:r>
              <a:rPr lang="en-US" altLang="zh-CN" sz="1400" dirty="0" smtClean="0"/>
              <a:t>/</a:t>
            </a:r>
            <a:r>
              <a:rPr lang="zh-CN" altLang="en-US" sz="1400" dirty="0" smtClean="0"/>
              <a:t>振荡器。</a:t>
            </a:r>
            <a:endParaRPr lang="en-GB" sz="1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lvl="0" algn="l"/>
            <a:r>
              <a:rPr lang="zh-CN" altLang="en-US" sz="2800" dirty="0" smtClean="0"/>
              <a:t>比较市场平均股指</a:t>
            </a:r>
            <a:endParaRPr lang="en-US" sz="2800" dirty="0" smtClean="0"/>
          </a:p>
        </p:txBody>
      </p:sp>
      <p:sp>
        <p:nvSpPr>
          <p:cNvPr id="7" name="Slide Number Placeholder 6"/>
          <p:cNvSpPr>
            <a:spLocks noGrp="1"/>
          </p:cNvSpPr>
          <p:nvPr>
            <p:ph type="sldNum" sz="quarter" idx="12"/>
          </p:nvPr>
        </p:nvSpPr>
        <p:spPr/>
        <p:txBody>
          <a:bodyPr/>
          <a:lstStyle/>
          <a:p>
            <a:fld id="{2DD39B01-A8A8-4721-B77E-231615509D7A}" type="slidenum">
              <a:rPr lang="en-US" smtClean="0"/>
              <a:pPr/>
              <a:t>21</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2659855"/>
            <a:ext cx="2736304" cy="1384995"/>
          </a:xfrm>
          <a:prstGeom prst="rect">
            <a:avLst/>
          </a:prstGeom>
          <a:noFill/>
        </p:spPr>
        <p:txBody>
          <a:bodyPr wrap="square" rtlCol="0" anchor="ctr">
            <a:spAutoFit/>
          </a:bodyPr>
          <a:lstStyle/>
          <a:p>
            <a:r>
              <a:rPr lang="zh-CN" altLang="en-US" sz="1400" dirty="0" smtClean="0"/>
              <a:t>道氏理论认为：</a:t>
            </a:r>
            <a:endParaRPr lang="en-GB" sz="1400" dirty="0" smtClean="0"/>
          </a:p>
          <a:p>
            <a:endParaRPr lang="en-GB" sz="1400" dirty="0" smtClean="0"/>
          </a:p>
          <a:p>
            <a:r>
              <a:rPr lang="en-GB" sz="1400" dirty="0" smtClean="0"/>
              <a:t>“</a:t>
            </a:r>
            <a:r>
              <a:rPr lang="zh-CN" altLang="en-US" sz="1400" dirty="0" smtClean="0"/>
              <a:t>各种平均指数必须相互印证。</a:t>
            </a:r>
            <a:r>
              <a:rPr lang="en-GB" sz="1400" dirty="0" smtClean="0"/>
              <a:t>”</a:t>
            </a:r>
          </a:p>
          <a:p>
            <a:endParaRPr lang="en-GB" sz="1400" dirty="0" smtClean="0"/>
          </a:p>
          <a:p>
            <a:r>
              <a:rPr lang="en-GB" sz="1400" dirty="0" smtClean="0"/>
              <a:t>DJIA </a:t>
            </a:r>
            <a:r>
              <a:rPr lang="zh-CN" altLang="en-US" sz="1400" dirty="0" smtClean="0"/>
              <a:t>和</a:t>
            </a:r>
            <a:r>
              <a:rPr lang="en-GB" sz="1400" dirty="0" smtClean="0"/>
              <a:t>DJTA</a:t>
            </a:r>
            <a:r>
              <a:rPr lang="zh-CN" altLang="en-US" sz="1400" dirty="0" smtClean="0"/>
              <a:t>之间的背离为市场的健康提供了很有价值的线索。</a:t>
            </a:r>
            <a:endParaRPr lang="en-GB" sz="1400" dirty="0" smtClean="0"/>
          </a:p>
        </p:txBody>
      </p:sp>
      <p:pic>
        <p:nvPicPr>
          <p:cNvPr id="41986" name="Picture 2"/>
          <p:cNvPicPr>
            <a:picLocks noChangeAspect="1" noChangeArrowheads="1"/>
          </p:cNvPicPr>
          <p:nvPr/>
        </p:nvPicPr>
        <p:blipFill>
          <a:blip r:embed="rId6" cstate="print"/>
          <a:srcRect/>
          <a:stretch>
            <a:fillRect/>
          </a:stretch>
        </p:blipFill>
        <p:spPr bwMode="auto">
          <a:xfrm>
            <a:off x="251521" y="1412777"/>
            <a:ext cx="5976663" cy="3959998"/>
          </a:xfrm>
          <a:prstGeom prst="rect">
            <a:avLst/>
          </a:prstGeom>
          <a:noFill/>
          <a:ln w="9525">
            <a:noFill/>
            <a:miter lim="800000"/>
            <a:headEnd/>
            <a:tailEnd/>
          </a:ln>
        </p:spPr>
      </p:pic>
      <p:sp>
        <p:nvSpPr>
          <p:cNvPr id="15" name="Down Arrow 14"/>
          <p:cNvSpPr/>
          <p:nvPr/>
        </p:nvSpPr>
        <p:spPr>
          <a:xfrm rot="10800000">
            <a:off x="1259632" y="2492896"/>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5724128" y="3284984"/>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flipH="1">
            <a:off x="1691680" y="3356992"/>
            <a:ext cx="144016" cy="54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升降线和背离</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22</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1551863"/>
            <a:ext cx="2736304" cy="2677656"/>
          </a:xfrm>
          <a:prstGeom prst="rect">
            <a:avLst/>
          </a:prstGeom>
          <a:noFill/>
        </p:spPr>
        <p:txBody>
          <a:bodyPr wrap="square" rtlCol="0" anchor="ctr">
            <a:spAutoFit/>
          </a:bodyPr>
          <a:lstStyle/>
          <a:p>
            <a:r>
              <a:rPr lang="zh-CN" altLang="en-US" sz="1400" dirty="0" smtClean="0"/>
              <a:t>升降线</a:t>
            </a:r>
            <a:endParaRPr lang="en-GB" sz="1400" dirty="0" smtClean="0"/>
          </a:p>
          <a:p>
            <a:pPr marL="92075" indent="-92075">
              <a:buFont typeface="Arial" pitchFamily="34" charset="0"/>
              <a:buChar char="•"/>
            </a:pPr>
            <a:r>
              <a:rPr lang="zh-CN" altLang="en-US" sz="1400" dirty="0" smtClean="0"/>
              <a:t>上升股票与下跌股票之间的每日价差的累积指标</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注意平均指数重要顶部的背离</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此类背离通常发生在牛市末尾，大盘股继续上行，小盘股开始走弱</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i="1" dirty="0" smtClean="0"/>
              <a:t>重要顶部出现</a:t>
            </a:r>
            <a:r>
              <a:rPr lang="en-US" altLang="zh-CN" sz="1400" i="1" dirty="0" smtClean="0"/>
              <a:t>A/D</a:t>
            </a:r>
            <a:r>
              <a:rPr lang="zh-CN" altLang="en-US" sz="1400" i="1" dirty="0" smtClean="0"/>
              <a:t>线负背离比较少见</a:t>
            </a:r>
            <a:endParaRPr lang="en-GB" sz="1400" i="1" dirty="0" smtClean="0"/>
          </a:p>
        </p:txBody>
      </p:sp>
      <p:pic>
        <p:nvPicPr>
          <p:cNvPr id="43010" name="Picture 2"/>
          <p:cNvPicPr>
            <a:picLocks noChangeAspect="1" noChangeArrowheads="1"/>
          </p:cNvPicPr>
          <p:nvPr/>
        </p:nvPicPr>
        <p:blipFill>
          <a:blip r:embed="rId6" cstate="print"/>
          <a:srcRect/>
          <a:stretch>
            <a:fillRect/>
          </a:stretch>
        </p:blipFill>
        <p:spPr bwMode="auto">
          <a:xfrm>
            <a:off x="107504" y="1556792"/>
            <a:ext cx="6194688" cy="410445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lvl="0" algn="l"/>
            <a:r>
              <a:rPr lang="zh-CN" altLang="en-US" sz="2800" dirty="0" smtClean="0"/>
              <a:t>麦克莱伦振荡器</a:t>
            </a:r>
            <a:endParaRPr lang="en-US" sz="2800" dirty="0" smtClean="0"/>
          </a:p>
        </p:txBody>
      </p:sp>
      <p:sp>
        <p:nvSpPr>
          <p:cNvPr id="7" name="Slide Number Placeholder 6"/>
          <p:cNvSpPr>
            <a:spLocks noGrp="1"/>
          </p:cNvSpPr>
          <p:nvPr>
            <p:ph type="sldNum" sz="quarter" idx="12"/>
          </p:nvPr>
        </p:nvSpPr>
        <p:spPr/>
        <p:txBody>
          <a:bodyPr/>
          <a:lstStyle/>
          <a:p>
            <a:fld id="{2DD39B01-A8A8-4721-B77E-231615509D7A}" type="slidenum">
              <a:rPr lang="en-US" smtClean="0"/>
              <a:pPr/>
              <a:t>23</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827584" y="2060848"/>
            <a:ext cx="7488832" cy="2554545"/>
          </a:xfrm>
          <a:prstGeom prst="rect">
            <a:avLst/>
          </a:prstGeom>
          <a:noFill/>
        </p:spPr>
        <p:txBody>
          <a:bodyPr wrap="square" rtlCol="0">
            <a:spAutoFit/>
          </a:bodyPr>
          <a:lstStyle/>
          <a:p>
            <a:pPr marL="342900" indent="-342900">
              <a:buAutoNum type="arabicPeriod"/>
            </a:pPr>
            <a:r>
              <a:rPr lang="en-GB" sz="1600" dirty="0" smtClean="0"/>
              <a:t>1969 </a:t>
            </a:r>
            <a:r>
              <a:rPr lang="zh-CN" altLang="en-US" sz="1600" dirty="0" smtClean="0"/>
              <a:t>由</a:t>
            </a:r>
            <a:r>
              <a:rPr lang="en-GB" sz="1600" dirty="0" smtClean="0"/>
              <a:t>Sherman</a:t>
            </a:r>
            <a:r>
              <a:rPr lang="zh-CN" altLang="en-US" sz="1600" dirty="0" smtClean="0"/>
              <a:t>和</a:t>
            </a:r>
            <a:r>
              <a:rPr lang="en-GB" sz="1600" dirty="0" smtClean="0"/>
              <a:t>Marian McClellan</a:t>
            </a:r>
            <a:r>
              <a:rPr lang="zh-CN" altLang="en-US" sz="1600" dirty="0" smtClean="0"/>
              <a:t>设计</a:t>
            </a:r>
            <a:endParaRPr lang="en-GB" sz="1600" dirty="0" smtClean="0"/>
          </a:p>
          <a:p>
            <a:pPr marL="342900" indent="-342900">
              <a:buAutoNum type="arabicPeriod"/>
            </a:pPr>
            <a:endParaRPr lang="en-GB" sz="1600" dirty="0" smtClean="0"/>
          </a:p>
          <a:p>
            <a:pPr marL="342900" indent="-342900">
              <a:buAutoNum type="arabicPeriod"/>
            </a:pPr>
            <a:r>
              <a:rPr lang="zh-CN" altLang="en-US" sz="1600" dirty="0" smtClean="0"/>
              <a:t>计算每日市场上涨股票与下降股票之间价差的振荡器。振荡器使用</a:t>
            </a:r>
            <a:r>
              <a:rPr lang="en-US" altLang="zh-CN" sz="1600" dirty="0" smtClean="0"/>
              <a:t>19</a:t>
            </a:r>
            <a:r>
              <a:rPr lang="zh-CN" altLang="en-US" sz="1600" dirty="0" smtClean="0"/>
              <a:t>天和</a:t>
            </a:r>
            <a:r>
              <a:rPr lang="en-US" altLang="zh-CN" sz="1600" dirty="0" smtClean="0"/>
              <a:t>39</a:t>
            </a:r>
            <a:r>
              <a:rPr lang="zh-CN" altLang="en-US" sz="1600" dirty="0" smtClean="0"/>
              <a:t>天地指数移动平均之差。</a:t>
            </a:r>
            <a:endParaRPr lang="en-GB" sz="1600" dirty="0" smtClean="0"/>
          </a:p>
          <a:p>
            <a:pPr marL="342900" indent="-342900">
              <a:buAutoNum type="arabicPeriod"/>
            </a:pPr>
            <a:endParaRPr lang="en-GB" sz="1600" dirty="0" smtClean="0"/>
          </a:p>
          <a:p>
            <a:pPr marL="342900" indent="-342900">
              <a:buAutoNum type="arabicPeriod"/>
            </a:pPr>
            <a:r>
              <a:rPr lang="zh-CN" altLang="en-US" sz="1600" dirty="0" smtClean="0"/>
              <a:t>这一振荡器中的极端值代表短期超买</a:t>
            </a:r>
            <a:r>
              <a:rPr lang="en-US" altLang="zh-CN" sz="1600" dirty="0" smtClean="0"/>
              <a:t>/</a:t>
            </a:r>
            <a:r>
              <a:rPr lang="zh-CN" altLang="en-US" sz="1600" dirty="0" smtClean="0"/>
              <a:t>超卖现象。</a:t>
            </a:r>
            <a:endParaRPr lang="en-GB" sz="1600" dirty="0" smtClean="0"/>
          </a:p>
          <a:p>
            <a:pPr marL="342900" indent="-342900">
              <a:buAutoNum type="arabicPeriod"/>
            </a:pPr>
            <a:endParaRPr lang="en-GB" sz="1600" dirty="0" smtClean="0"/>
          </a:p>
          <a:p>
            <a:pPr marL="342900" indent="-342900">
              <a:buAutoNum type="arabicPeriod"/>
            </a:pPr>
            <a:r>
              <a:rPr lang="zh-CN" altLang="en-US" sz="1600" dirty="0" smtClean="0"/>
              <a:t>寻找背离，但初期大量超买信号显示中期的股市上升，而非探顶；“顶部是一个过程”，所以在该振荡器中更高的价格若未得到新高验证，说明市场虚弱。振荡器中超卖谷底常与市场的重要底部相关。</a:t>
            </a:r>
            <a:endParaRPr lang="en-GB" sz="16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麦克莱伦振荡器</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24</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1875030"/>
            <a:ext cx="2736304" cy="2523768"/>
          </a:xfrm>
          <a:prstGeom prst="rect">
            <a:avLst/>
          </a:prstGeom>
          <a:noFill/>
        </p:spPr>
        <p:txBody>
          <a:bodyPr wrap="square" rtlCol="0" anchor="ctr">
            <a:spAutoFit/>
          </a:bodyPr>
          <a:lstStyle/>
          <a:p>
            <a:r>
              <a:rPr lang="en-GB" dirty="0" smtClean="0"/>
              <a:t>NYSE </a:t>
            </a:r>
            <a:r>
              <a:rPr lang="zh-CN" altLang="en-US" dirty="0" smtClean="0"/>
              <a:t>综合指数</a:t>
            </a:r>
            <a:endParaRPr lang="en-GB" dirty="0" smtClean="0"/>
          </a:p>
          <a:p>
            <a:endParaRPr lang="en-GB" sz="1400" dirty="0" smtClean="0"/>
          </a:p>
          <a:p>
            <a:pPr marL="92075" indent="-92075">
              <a:buFont typeface="Arial" pitchFamily="34" charset="0"/>
              <a:buChar char="•"/>
            </a:pPr>
            <a:r>
              <a:rPr lang="zh-CN" altLang="en-US" sz="1400" dirty="0" smtClean="0"/>
              <a:t>振荡器沿边界清晰的区间移动</a:t>
            </a:r>
            <a:endParaRPr lang="en-GB" sz="1400" dirty="0" smtClean="0"/>
          </a:p>
          <a:p>
            <a:pPr marL="92075" indent="-92075">
              <a:buFont typeface="Arial" pitchFamily="34" charset="0"/>
              <a:buChar char="•"/>
            </a:pPr>
            <a:endParaRPr lang="en-GB" sz="1400" i="1" dirty="0" smtClean="0"/>
          </a:p>
          <a:p>
            <a:pPr marL="92075" indent="-92075">
              <a:buFont typeface="Arial" pitchFamily="34" charset="0"/>
              <a:buChar char="•"/>
            </a:pPr>
            <a:r>
              <a:rPr lang="zh-CN" altLang="en-US" sz="1400" dirty="0" smtClean="0"/>
              <a:t>可在极端价位交易、逆势操作，强力止损</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背离极具价值</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等待价格验证这一指标给出的先行信息。</a:t>
            </a:r>
            <a:endParaRPr lang="en-GB" sz="1400" dirty="0" smtClean="0"/>
          </a:p>
        </p:txBody>
      </p:sp>
      <p:pic>
        <p:nvPicPr>
          <p:cNvPr id="44034" name="Picture 2"/>
          <p:cNvPicPr>
            <a:picLocks noChangeAspect="1" noChangeArrowheads="1"/>
          </p:cNvPicPr>
          <p:nvPr/>
        </p:nvPicPr>
        <p:blipFill>
          <a:blip r:embed="rId6" cstate="print"/>
          <a:srcRect/>
          <a:stretch>
            <a:fillRect/>
          </a:stretch>
        </p:blipFill>
        <p:spPr bwMode="auto">
          <a:xfrm>
            <a:off x="395536" y="1484784"/>
            <a:ext cx="5832647" cy="386457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新高</a:t>
            </a:r>
            <a:r>
              <a:rPr lang="en-US" altLang="zh-CN" sz="2800" dirty="0" err="1" smtClean="0"/>
              <a:t>vs</a:t>
            </a:r>
            <a:r>
              <a:rPr lang="zh-CN" altLang="en-US" sz="2800" dirty="0" smtClean="0"/>
              <a:t>新低 </a:t>
            </a:r>
            <a:r>
              <a:rPr lang="en-US" sz="2800" dirty="0" smtClean="0"/>
              <a:t>(52</a:t>
            </a:r>
            <a:r>
              <a:rPr lang="zh-CN" altLang="en-US" sz="2800" dirty="0" smtClean="0"/>
              <a:t>周</a:t>
            </a:r>
            <a:r>
              <a:rPr lang="en-US" sz="2800" dirty="0" smtClean="0"/>
              <a:t>)</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25</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1875032"/>
            <a:ext cx="2736304" cy="2523768"/>
          </a:xfrm>
          <a:prstGeom prst="rect">
            <a:avLst/>
          </a:prstGeom>
          <a:noFill/>
        </p:spPr>
        <p:txBody>
          <a:bodyPr wrap="square" rtlCol="0" anchor="ctr">
            <a:spAutoFit/>
          </a:bodyPr>
          <a:lstStyle/>
          <a:p>
            <a:r>
              <a:rPr lang="en-GB" dirty="0" smtClean="0"/>
              <a:t>NYSE </a:t>
            </a:r>
            <a:r>
              <a:rPr lang="zh-CN" altLang="en-US" dirty="0" smtClean="0"/>
              <a:t>综合指数</a:t>
            </a:r>
            <a:endParaRPr lang="en-GB" dirty="0" smtClean="0"/>
          </a:p>
          <a:p>
            <a:endParaRPr lang="en-GB" sz="1400" dirty="0" smtClean="0"/>
          </a:p>
          <a:p>
            <a:pPr marL="92075" indent="-92075">
              <a:buFont typeface="Arial" pitchFamily="34" charset="0"/>
              <a:buChar char="•"/>
            </a:pPr>
            <a:r>
              <a:rPr lang="zh-CN" altLang="en-US" sz="1400" dirty="0" smtClean="0"/>
              <a:t>另一种形式的市场宽度分析，使用长期价格行为</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en-GB" sz="1400" dirty="0" smtClean="0"/>
              <a:t>2011)</a:t>
            </a:r>
            <a:r>
              <a:rPr lang="zh-CN" altLang="en-US" sz="1400" dirty="0" smtClean="0"/>
              <a:t>顶部和底部的背离代表现有趋势的衰竭（见</a:t>
            </a:r>
            <a:r>
              <a:rPr lang="en-US" altLang="zh-CN" sz="1400" dirty="0" smtClean="0"/>
              <a:t>2007</a:t>
            </a:r>
            <a:r>
              <a:rPr lang="zh-CN" altLang="en-US" sz="1400" dirty="0" smtClean="0"/>
              <a:t>和</a:t>
            </a:r>
            <a:r>
              <a:rPr lang="en-US" altLang="zh-CN" sz="1400" dirty="0" smtClean="0"/>
              <a:t>2011</a:t>
            </a:r>
            <a:r>
              <a:rPr lang="zh-CN" altLang="en-US" sz="1400" dirty="0" smtClean="0"/>
              <a:t>年）</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新低形成的底部比新高形成的顶部更加显而易见</a:t>
            </a:r>
            <a:endParaRPr lang="en-GB" sz="1400" dirty="0" smtClean="0"/>
          </a:p>
        </p:txBody>
      </p:sp>
      <p:pic>
        <p:nvPicPr>
          <p:cNvPr id="45058" name="Picture 2"/>
          <p:cNvPicPr>
            <a:picLocks noChangeAspect="1" noChangeArrowheads="1"/>
          </p:cNvPicPr>
          <p:nvPr/>
        </p:nvPicPr>
        <p:blipFill>
          <a:blip r:embed="rId6" cstate="print"/>
          <a:srcRect/>
          <a:stretch>
            <a:fillRect/>
          </a:stretch>
        </p:blipFill>
        <p:spPr bwMode="auto">
          <a:xfrm>
            <a:off x="179512" y="1484784"/>
            <a:ext cx="6086009" cy="403244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上涨量</a:t>
            </a:r>
            <a:r>
              <a:rPr lang="en-US" altLang="zh-CN" sz="2800" dirty="0" err="1" smtClean="0"/>
              <a:t>vs</a:t>
            </a:r>
            <a:r>
              <a:rPr lang="zh-CN" altLang="en-US" sz="2800" dirty="0" smtClean="0"/>
              <a:t>下跌量 </a:t>
            </a:r>
            <a:r>
              <a:rPr lang="en-US" sz="2800" dirty="0" smtClean="0"/>
              <a:t>(10</a:t>
            </a:r>
            <a:r>
              <a:rPr lang="zh-CN" altLang="en-US" sz="2800" dirty="0" smtClean="0"/>
              <a:t>天移动平均</a:t>
            </a:r>
            <a:r>
              <a:rPr lang="en-US" altLang="zh-CN" sz="2800" dirty="0" smtClean="0"/>
              <a:t>)</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26</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1982756"/>
            <a:ext cx="2736304" cy="2308324"/>
          </a:xfrm>
          <a:prstGeom prst="rect">
            <a:avLst/>
          </a:prstGeom>
          <a:noFill/>
        </p:spPr>
        <p:txBody>
          <a:bodyPr wrap="square" rtlCol="0" anchor="ctr">
            <a:spAutoFit/>
          </a:bodyPr>
          <a:lstStyle/>
          <a:p>
            <a:r>
              <a:rPr lang="en-GB" dirty="0" smtClean="0"/>
              <a:t>S&amp;P 500</a:t>
            </a:r>
          </a:p>
          <a:p>
            <a:endParaRPr lang="en-GB" sz="1400" dirty="0" smtClean="0"/>
          </a:p>
          <a:p>
            <a:pPr marL="92075" indent="-92075">
              <a:buFont typeface="Arial" pitchFamily="34" charset="0"/>
              <a:buChar char="•"/>
            </a:pPr>
            <a:r>
              <a:rPr lang="zh-CN" altLang="en-US" sz="1400" dirty="0" smtClean="0"/>
              <a:t>“增长的成交量是牛市的燃料”，上涨量（蓝线）持续拉升，我们想保持长仓。</a:t>
            </a:r>
            <a:endParaRPr lang="en-GB" sz="1400" dirty="0" smtClean="0"/>
          </a:p>
          <a:p>
            <a:pPr marL="92075" indent="-92075">
              <a:buFont typeface="Arial" pitchFamily="34" charset="0"/>
              <a:buChar char="•"/>
            </a:pPr>
            <a:r>
              <a:rPr lang="zh-CN" altLang="en-US" sz="1400" dirty="0" smtClean="0"/>
              <a:t>下跌量高峰（红线）与底部相关</a:t>
            </a:r>
            <a:endParaRPr lang="en-GB" sz="1400" dirty="0" smtClean="0"/>
          </a:p>
          <a:p>
            <a:pPr marL="92075" indent="-92075">
              <a:buFont typeface="Arial" pitchFamily="34" charset="0"/>
              <a:buChar char="•"/>
            </a:pPr>
            <a:r>
              <a:rPr lang="zh-CN" altLang="en-US" sz="1400" dirty="0" smtClean="0"/>
              <a:t>与其它所有前述指标一样，背离十分有用。</a:t>
            </a:r>
            <a:endParaRPr lang="en-GB" sz="1400" dirty="0" smtClean="0"/>
          </a:p>
          <a:p>
            <a:pPr marL="92075" indent="-92075">
              <a:buFont typeface="Arial" pitchFamily="34" charset="0"/>
              <a:buChar char="•"/>
            </a:pPr>
            <a:endParaRPr lang="en-GB" sz="1400" dirty="0" smtClean="0"/>
          </a:p>
        </p:txBody>
      </p:sp>
      <p:pic>
        <p:nvPicPr>
          <p:cNvPr id="46082" name="Picture 2"/>
          <p:cNvPicPr>
            <a:picLocks noChangeAspect="1" noChangeArrowheads="1"/>
          </p:cNvPicPr>
          <p:nvPr/>
        </p:nvPicPr>
        <p:blipFill>
          <a:blip r:embed="rId6" cstate="print"/>
          <a:srcRect/>
          <a:stretch>
            <a:fillRect/>
          </a:stretch>
        </p:blipFill>
        <p:spPr bwMode="auto">
          <a:xfrm>
            <a:off x="251520" y="1340768"/>
            <a:ext cx="6048672" cy="400770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fontScale="90000"/>
          </a:bodyPr>
          <a:lstStyle/>
          <a:p>
            <a:pPr algn="l"/>
            <a:r>
              <a:rPr lang="zh-CN" altLang="en-US" sz="2800" dirty="0" smtClean="0"/>
              <a:t>交易者指数（</a:t>
            </a:r>
            <a:r>
              <a:rPr lang="en-US" sz="2800" dirty="0" smtClean="0"/>
              <a:t> Arms Index (TRIN) </a:t>
            </a:r>
            <a:r>
              <a:rPr lang="zh-CN" altLang="en-US" sz="2800" dirty="0" smtClean="0"/>
              <a:t>）</a:t>
            </a:r>
            <a:r>
              <a:rPr lang="en-US" sz="2800" dirty="0" smtClean="0"/>
              <a:t>– 1989 Richard Arms</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27</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1798092"/>
            <a:ext cx="2736304" cy="2877711"/>
          </a:xfrm>
          <a:prstGeom prst="rect">
            <a:avLst/>
          </a:prstGeom>
          <a:noFill/>
        </p:spPr>
        <p:txBody>
          <a:bodyPr wrap="square" rtlCol="0" anchor="ctr">
            <a:spAutoFit/>
          </a:bodyPr>
          <a:lstStyle/>
          <a:p>
            <a:r>
              <a:rPr lang="en-GB" sz="900" dirty="0" smtClean="0"/>
              <a:t>                     (</a:t>
            </a:r>
            <a:r>
              <a:rPr lang="zh-CN" altLang="en-US" sz="900" dirty="0" smtClean="0"/>
              <a:t>上涨的股票数量</a:t>
            </a:r>
            <a:r>
              <a:rPr lang="en-GB" sz="900" dirty="0" smtClean="0"/>
              <a:t>/</a:t>
            </a:r>
            <a:r>
              <a:rPr lang="zh-CN" altLang="en-US" sz="900" dirty="0" smtClean="0"/>
              <a:t>下跌的股票数量</a:t>
            </a:r>
            <a:r>
              <a:rPr lang="en-GB" sz="900" dirty="0" smtClean="0"/>
              <a:t>)</a:t>
            </a:r>
          </a:p>
          <a:p>
            <a:r>
              <a:rPr lang="en-GB" sz="900" dirty="0" smtClean="0"/>
              <a:t>ARMS = ------------------------------------</a:t>
            </a:r>
          </a:p>
          <a:p>
            <a:r>
              <a:rPr lang="en-GB" sz="900" dirty="0" smtClean="0"/>
              <a:t>            (</a:t>
            </a:r>
            <a:r>
              <a:rPr lang="zh-CN" altLang="en-US" sz="900" dirty="0" smtClean="0"/>
              <a:t>上涨的股票的成交量</a:t>
            </a:r>
            <a:r>
              <a:rPr lang="en-GB" sz="900" dirty="0" smtClean="0"/>
              <a:t>/</a:t>
            </a:r>
            <a:r>
              <a:rPr lang="zh-CN" altLang="en-US" sz="900" dirty="0" smtClean="0"/>
              <a:t>下跌的股票成交量</a:t>
            </a:r>
            <a:r>
              <a:rPr lang="en-GB" sz="900" dirty="0" smtClean="0"/>
              <a:t>)</a:t>
            </a:r>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逆向操作指标，通常用移动平均平滑化</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用于寻找（恐慌）底部最有效</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用于确定顶部不可靠！</a:t>
            </a:r>
            <a:endParaRPr lang="en-GB" sz="1400" dirty="0" smtClean="0"/>
          </a:p>
          <a:p>
            <a:pPr marL="92075" indent="-92075">
              <a:buFont typeface="Arial" pitchFamily="34" charset="0"/>
              <a:buChar char="•"/>
            </a:pPr>
            <a:endParaRPr lang="en-GB" sz="1400" dirty="0" smtClean="0"/>
          </a:p>
          <a:p>
            <a:pPr marL="92075" indent="-92075">
              <a:buFont typeface="Arial" pitchFamily="34" charset="0"/>
              <a:buChar char="•"/>
            </a:pPr>
            <a:r>
              <a:rPr lang="zh-CN" altLang="en-US" sz="1400" dirty="0" smtClean="0"/>
              <a:t>更长的移动平均将确定投资者情绪更重要的拐点。</a:t>
            </a:r>
            <a:endParaRPr lang="en-GB" sz="1400" dirty="0" smtClean="0"/>
          </a:p>
          <a:p>
            <a:pPr marL="92075" indent="-92075">
              <a:buFont typeface="Arial" pitchFamily="34" charset="0"/>
              <a:buChar char="•"/>
            </a:pPr>
            <a:endParaRPr lang="en-GB" sz="1400" dirty="0" smtClean="0"/>
          </a:p>
        </p:txBody>
      </p:sp>
      <p:pic>
        <p:nvPicPr>
          <p:cNvPr id="47106" name="Picture 2"/>
          <p:cNvPicPr>
            <a:picLocks noChangeAspect="1" noChangeArrowheads="1"/>
          </p:cNvPicPr>
          <p:nvPr/>
        </p:nvPicPr>
        <p:blipFill>
          <a:blip r:embed="rId6" cstate="print"/>
          <a:srcRect/>
          <a:stretch>
            <a:fillRect/>
          </a:stretch>
        </p:blipFill>
        <p:spPr bwMode="auto">
          <a:xfrm>
            <a:off x="179512" y="1484784"/>
            <a:ext cx="6086010" cy="403244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en-US" sz="2800" dirty="0" smtClean="0"/>
              <a:t>(NYSE) </a:t>
            </a:r>
            <a:r>
              <a:rPr lang="zh-CN" altLang="en-US" sz="2800" dirty="0" smtClean="0"/>
              <a:t>跳动量（</a:t>
            </a:r>
            <a:r>
              <a:rPr lang="en-US" sz="2800" dirty="0" smtClean="0"/>
              <a:t> TICK </a:t>
            </a:r>
            <a:r>
              <a:rPr lang="zh-CN" altLang="en-US" sz="2800" dirty="0" smtClean="0"/>
              <a:t>）</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28</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00192" y="1690373"/>
            <a:ext cx="2736304" cy="2893100"/>
          </a:xfrm>
          <a:prstGeom prst="rect">
            <a:avLst/>
          </a:prstGeom>
          <a:noFill/>
        </p:spPr>
        <p:txBody>
          <a:bodyPr wrap="square" rtlCol="0" anchor="ctr">
            <a:spAutoFit/>
          </a:bodyPr>
          <a:lstStyle/>
          <a:p>
            <a:r>
              <a:rPr lang="zh-CN" altLang="en-US" sz="1400" dirty="0" smtClean="0"/>
              <a:t>跳动量代表实际交易，所以跳动量指数代表向上跳动的股票交易减去向下跳动的股票交易</a:t>
            </a:r>
            <a:endParaRPr lang="en-GB" sz="1400" dirty="0" smtClean="0"/>
          </a:p>
          <a:p>
            <a:endParaRPr lang="en-GB" sz="1400" dirty="0" smtClean="0"/>
          </a:p>
          <a:p>
            <a:r>
              <a:rPr lang="zh-CN" altLang="en-US" sz="1400" dirty="0" smtClean="0"/>
              <a:t>边界清晰的交易区间</a:t>
            </a:r>
            <a:r>
              <a:rPr lang="en-GB" sz="1400" dirty="0" smtClean="0"/>
              <a:t> (NYSE </a:t>
            </a:r>
            <a:r>
              <a:rPr lang="zh-CN" altLang="en-US" sz="1400" dirty="0" smtClean="0"/>
              <a:t>跳动指数</a:t>
            </a:r>
            <a:r>
              <a:rPr lang="en-GB" sz="1400" dirty="0" err="1" smtClean="0"/>
              <a:t>vs</a:t>
            </a:r>
            <a:r>
              <a:rPr lang="en-GB" sz="1400" dirty="0" smtClean="0"/>
              <a:t> S&amp;P 500) </a:t>
            </a:r>
            <a:r>
              <a:rPr lang="zh-CN" altLang="en-US" sz="1400" dirty="0" smtClean="0"/>
              <a:t>因此</a:t>
            </a:r>
            <a:r>
              <a:rPr lang="en-GB" sz="1400" dirty="0" smtClean="0"/>
              <a:t>...</a:t>
            </a:r>
          </a:p>
          <a:p>
            <a:endParaRPr lang="en-GB" sz="1400" dirty="0" smtClean="0"/>
          </a:p>
          <a:p>
            <a:r>
              <a:rPr lang="en-GB" sz="1400" dirty="0" smtClean="0"/>
              <a:t>...</a:t>
            </a:r>
            <a:r>
              <a:rPr lang="zh-CN" altLang="en-US" sz="1400" dirty="0" smtClean="0"/>
              <a:t>最好使用“逆向”指标，测量狂热或恐惧的程度</a:t>
            </a:r>
            <a:endParaRPr lang="en-GB" sz="1400" dirty="0" smtClean="0"/>
          </a:p>
          <a:p>
            <a:endParaRPr lang="en-GB" sz="1400" dirty="0" smtClean="0"/>
          </a:p>
          <a:p>
            <a:r>
              <a:rPr lang="zh-CN" altLang="en-US" sz="1400" dirty="0" smtClean="0"/>
              <a:t>使用移动平均使之平滑化，可看到是否印证价格行为。</a:t>
            </a:r>
            <a:endParaRPr lang="en-GB" sz="1400" dirty="0" smtClean="0"/>
          </a:p>
          <a:p>
            <a:pPr marL="92075" indent="-92075">
              <a:buFont typeface="Arial" pitchFamily="34" charset="0"/>
              <a:buChar char="•"/>
            </a:pPr>
            <a:endParaRPr lang="en-GB" sz="1400" dirty="0" smtClean="0"/>
          </a:p>
        </p:txBody>
      </p:sp>
      <p:pic>
        <p:nvPicPr>
          <p:cNvPr id="49154" name="Picture 2" descr="C:\Documents and Settings\rronco\Local Settings\Temporary Internet Files\Content.Outlook\5U8A3WEY\sg2011082364309.gif"/>
          <p:cNvPicPr>
            <a:picLocks noChangeAspect="1" noChangeArrowheads="1"/>
          </p:cNvPicPr>
          <p:nvPr/>
        </p:nvPicPr>
        <p:blipFill>
          <a:blip r:embed="rId6" cstate="print"/>
          <a:srcRect/>
          <a:stretch>
            <a:fillRect/>
          </a:stretch>
        </p:blipFill>
        <p:spPr bwMode="auto">
          <a:xfrm>
            <a:off x="251520" y="1412776"/>
            <a:ext cx="5933350" cy="424847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相对强势：基本概念</a:t>
            </a:r>
            <a:endParaRPr lang="en-US" sz="2800" dirty="0" smtClean="0"/>
          </a:p>
        </p:txBody>
      </p:sp>
      <p:sp>
        <p:nvSpPr>
          <p:cNvPr id="7" name="Slide Number Placeholder 6"/>
          <p:cNvSpPr>
            <a:spLocks noGrp="1"/>
          </p:cNvSpPr>
          <p:nvPr>
            <p:ph type="sldNum" sz="quarter" idx="12"/>
          </p:nvPr>
        </p:nvSpPr>
        <p:spPr/>
        <p:txBody>
          <a:bodyPr/>
          <a:lstStyle/>
          <a:p>
            <a:fld id="{2DD39B01-A8A8-4721-B77E-231615509D7A}" type="slidenum">
              <a:rPr lang="en-US" smtClean="0"/>
              <a:pPr/>
              <a:t>29</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755576" y="1772816"/>
            <a:ext cx="7776864" cy="3046988"/>
          </a:xfrm>
          <a:prstGeom prst="rect">
            <a:avLst/>
          </a:prstGeom>
          <a:noFill/>
        </p:spPr>
        <p:txBody>
          <a:bodyPr wrap="square" rtlCol="0">
            <a:spAutoFit/>
          </a:bodyPr>
          <a:lstStyle/>
          <a:p>
            <a:pPr marL="342900" indent="-342900">
              <a:buAutoNum type="arabicPeriod"/>
            </a:pPr>
            <a:r>
              <a:rPr lang="en-GB" sz="1600" dirty="0" smtClean="0"/>
              <a:t> </a:t>
            </a:r>
            <a:r>
              <a:rPr lang="zh-CN" altLang="en-US" sz="1600" dirty="0" smtClean="0"/>
              <a:t>衡量两个金融序列之间的关系。</a:t>
            </a:r>
            <a:endParaRPr lang="en-GB" sz="1600" dirty="0" smtClean="0"/>
          </a:p>
          <a:p>
            <a:pPr marL="342900" indent="-342900">
              <a:buAutoNum type="arabicPeriod"/>
            </a:pPr>
            <a:endParaRPr lang="en-GB" sz="1600" dirty="0" smtClean="0"/>
          </a:p>
          <a:p>
            <a:pPr marL="342900" indent="-342900">
              <a:buFontTx/>
              <a:buAutoNum type="arabicPeriod"/>
            </a:pPr>
            <a:r>
              <a:rPr lang="zh-CN" altLang="en-US" sz="1600" dirty="0" smtClean="0"/>
              <a:t>最初是用来判断哪一类证券最有前景，现在</a:t>
            </a:r>
            <a:r>
              <a:rPr lang="en-US" altLang="zh-CN" sz="1600" dirty="0" smtClean="0"/>
              <a:t>RS</a:t>
            </a:r>
            <a:r>
              <a:rPr lang="zh-CN" altLang="en-US" sz="1600" dirty="0" smtClean="0"/>
              <a:t>已经成为市场间关联分析</a:t>
            </a:r>
            <a:r>
              <a:rPr lang="en-GB" sz="1600" dirty="0" smtClean="0"/>
              <a:t>(John J. Murphy)</a:t>
            </a:r>
            <a:r>
              <a:rPr lang="zh-CN" altLang="en-US" sz="1600" dirty="0" smtClean="0"/>
              <a:t>的基础，被用来比较不同资产类别。</a:t>
            </a:r>
            <a:endParaRPr lang="en-GB" sz="1600" dirty="0" smtClean="0"/>
          </a:p>
          <a:p>
            <a:pPr marL="342900" indent="-342900">
              <a:buAutoNum type="arabicPeriod"/>
            </a:pPr>
            <a:endParaRPr lang="en-GB" sz="1600" dirty="0" smtClean="0"/>
          </a:p>
          <a:p>
            <a:pPr marL="342900" indent="-342900">
              <a:buAutoNum type="arabicPeriod"/>
            </a:pPr>
            <a:r>
              <a:rPr lang="en-GB" sz="1600" dirty="0" smtClean="0"/>
              <a:t>RS = </a:t>
            </a:r>
            <a:r>
              <a:rPr lang="zh-CN" altLang="en-US" sz="1600" dirty="0" smtClean="0"/>
              <a:t>两个时间序列之间的比率</a:t>
            </a:r>
            <a:endParaRPr lang="en-GB" sz="1600" dirty="0" smtClean="0"/>
          </a:p>
          <a:p>
            <a:pPr marL="342900" indent="-342900">
              <a:buAutoNum type="arabicPeriod"/>
            </a:pPr>
            <a:endParaRPr lang="en-GB" sz="1600" dirty="0" smtClean="0"/>
          </a:p>
          <a:p>
            <a:pPr marL="342900" indent="-342900">
              <a:buAutoNum type="arabicPeriod"/>
            </a:pPr>
            <a:r>
              <a:rPr lang="zh-CN" altLang="en-US" sz="1600" dirty="0" smtClean="0"/>
              <a:t>不仅是个股选择的有力工具，甚至对资产分配也十分重要。</a:t>
            </a:r>
            <a:endParaRPr lang="en-GB" sz="1600" dirty="0" smtClean="0"/>
          </a:p>
          <a:p>
            <a:pPr marL="342900" indent="-342900">
              <a:buAutoNum type="arabicPeriod"/>
            </a:pPr>
            <a:endParaRPr lang="en-GB" sz="1600" dirty="0" smtClean="0"/>
          </a:p>
          <a:p>
            <a:pPr marL="342900" indent="-342900">
              <a:buAutoNum type="arabicPeriod"/>
            </a:pPr>
            <a:r>
              <a:rPr lang="zh-CN" altLang="en-US" sz="1600" dirty="0" smtClean="0"/>
              <a:t>为什么行之有效？</a:t>
            </a:r>
            <a:r>
              <a:rPr lang="zh-CN" altLang="en-US" sz="1600" i="1" dirty="0" smtClean="0"/>
              <a:t>投资者行为趋势</a:t>
            </a:r>
            <a:r>
              <a:rPr lang="zh-CN" altLang="en-US" sz="1600" dirty="0" smtClean="0"/>
              <a:t>与信息流的关系（反应过激</a:t>
            </a:r>
            <a:r>
              <a:rPr lang="en-US" altLang="zh-CN" sz="1600" dirty="0" smtClean="0"/>
              <a:t>/</a:t>
            </a:r>
            <a:r>
              <a:rPr lang="zh-CN" altLang="en-US" sz="1600" dirty="0" smtClean="0"/>
              <a:t>反应不足）。</a:t>
            </a:r>
            <a:r>
              <a:rPr lang="zh-CN" altLang="en-US" sz="1600" i="1" dirty="0" smtClean="0"/>
              <a:t>商业周期</a:t>
            </a:r>
            <a:r>
              <a:rPr lang="zh-CN" altLang="en-US" sz="1600" dirty="0" smtClean="0"/>
              <a:t>本身是另一个合理的解释（外汇、利率和商品的趋势对股票和资产类别分别施加不同性质的影响。）</a:t>
            </a:r>
            <a:endParaRPr lang="en-GB" sz="16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目录</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3</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sp>
        <p:nvSpPr>
          <p:cNvPr id="9" name="TextBox 8"/>
          <p:cNvSpPr txBox="1"/>
          <p:nvPr/>
        </p:nvSpPr>
        <p:spPr>
          <a:xfrm>
            <a:off x="1285852" y="1052737"/>
            <a:ext cx="6786610" cy="4616648"/>
          </a:xfrm>
          <a:prstGeom prst="rect">
            <a:avLst/>
          </a:prstGeom>
          <a:noFill/>
        </p:spPr>
        <p:txBody>
          <a:bodyPr wrap="square" rtlCol="0">
            <a:spAutoFit/>
          </a:bodyPr>
          <a:lstStyle/>
          <a:p>
            <a:r>
              <a:rPr lang="zh-CN" altLang="en-US" sz="1200" b="1" dirty="0" smtClean="0"/>
              <a:t>成交量</a:t>
            </a:r>
            <a:endParaRPr lang="en-US" sz="1200" b="1" dirty="0" smtClean="0"/>
          </a:p>
          <a:p>
            <a:endParaRPr lang="en-US" sz="1200" dirty="0" smtClean="0"/>
          </a:p>
          <a:p>
            <a:pPr lvl="0"/>
            <a:r>
              <a:rPr lang="zh-CN" altLang="en-US" sz="1200" dirty="0" smtClean="0"/>
              <a:t>测算成交量和未平仓合约数</a:t>
            </a:r>
            <a:endParaRPr lang="en-US" sz="1200" dirty="0" smtClean="0"/>
          </a:p>
          <a:p>
            <a:pPr lvl="0"/>
            <a:r>
              <a:rPr lang="zh-CN" altLang="en-US" sz="1200" dirty="0" smtClean="0"/>
              <a:t>成交量与图表形态</a:t>
            </a:r>
            <a:endParaRPr lang="en-US" sz="1200" dirty="0" smtClean="0"/>
          </a:p>
          <a:p>
            <a:pPr lvl="0"/>
            <a:r>
              <a:rPr lang="zh-CN" altLang="en-US" sz="1200" dirty="0" smtClean="0"/>
              <a:t>成交量信号</a:t>
            </a:r>
            <a:endParaRPr lang="en-US" sz="1200" dirty="0" smtClean="0"/>
          </a:p>
          <a:p>
            <a:pPr lvl="0"/>
            <a:r>
              <a:rPr lang="zh-CN" altLang="en-US" sz="1200" dirty="0" smtClean="0"/>
              <a:t>成交量净额指标</a:t>
            </a:r>
            <a:endParaRPr lang="en-US" sz="1200" dirty="0" smtClean="0"/>
          </a:p>
          <a:p>
            <a:pPr lvl="0"/>
            <a:r>
              <a:rPr lang="zh-CN" altLang="en-US" sz="1200" dirty="0" smtClean="0"/>
              <a:t>佳庆成交量指标 </a:t>
            </a:r>
            <a:r>
              <a:rPr lang="en-US" altLang="zh-CN" sz="1200" dirty="0" smtClean="0"/>
              <a:t>- </a:t>
            </a:r>
            <a:r>
              <a:rPr lang="zh-CN" altLang="en-US" sz="1200" dirty="0" smtClean="0"/>
              <a:t>累积</a:t>
            </a:r>
            <a:r>
              <a:rPr lang="en-US" altLang="zh-CN" sz="1200" dirty="0" smtClean="0"/>
              <a:t>/</a:t>
            </a:r>
            <a:r>
              <a:rPr lang="zh-CN" altLang="en-US" sz="1200" dirty="0" smtClean="0"/>
              <a:t>派发</a:t>
            </a:r>
            <a:endParaRPr lang="en-US" sz="1200" dirty="0" smtClean="0"/>
          </a:p>
          <a:p>
            <a:pPr lvl="0"/>
            <a:endParaRPr lang="en-GB" sz="1200" dirty="0" smtClean="0"/>
          </a:p>
          <a:p>
            <a:pPr lvl="0"/>
            <a:r>
              <a:rPr lang="zh-CN" altLang="en-US" sz="1200" b="1" dirty="0" smtClean="0"/>
              <a:t>股市指标</a:t>
            </a:r>
            <a:endParaRPr lang="en-US" sz="1200" b="1" dirty="0" smtClean="0"/>
          </a:p>
          <a:p>
            <a:pPr lvl="0"/>
            <a:endParaRPr lang="en-US" sz="1200" dirty="0" smtClean="0"/>
          </a:p>
          <a:p>
            <a:pPr lvl="0"/>
            <a:r>
              <a:rPr lang="zh-CN" altLang="en-US" sz="1200" dirty="0" smtClean="0"/>
              <a:t>测算市场宽度</a:t>
            </a:r>
            <a:endParaRPr lang="en-US" sz="1200" dirty="0" smtClean="0"/>
          </a:p>
          <a:p>
            <a:pPr lvl="0"/>
            <a:r>
              <a:rPr lang="zh-CN" altLang="en-US" sz="1200" dirty="0" smtClean="0"/>
              <a:t>比较市场平均股指</a:t>
            </a:r>
            <a:endParaRPr lang="en-US" sz="1200" dirty="0" smtClean="0"/>
          </a:p>
          <a:p>
            <a:pPr lvl="0"/>
            <a:r>
              <a:rPr lang="zh-CN" altLang="en-US" sz="1200" dirty="0" smtClean="0"/>
              <a:t>升降线与背离</a:t>
            </a:r>
            <a:endParaRPr lang="en-US" sz="1200" dirty="0" smtClean="0"/>
          </a:p>
          <a:p>
            <a:pPr lvl="0"/>
            <a:r>
              <a:rPr lang="zh-CN" altLang="en-US" sz="1200" dirty="0" smtClean="0"/>
              <a:t>麦克莱伦振荡器</a:t>
            </a:r>
            <a:endParaRPr lang="en-US" altLang="zh-CN" sz="1200" dirty="0" smtClean="0"/>
          </a:p>
          <a:p>
            <a:pPr lvl="0"/>
            <a:r>
              <a:rPr lang="zh-CN" altLang="en-US" sz="1200" dirty="0" smtClean="0"/>
              <a:t>新高</a:t>
            </a:r>
            <a:r>
              <a:rPr lang="en-US" altLang="zh-CN" sz="1200" dirty="0" err="1" smtClean="0"/>
              <a:t>vs</a:t>
            </a:r>
            <a:r>
              <a:rPr lang="zh-CN" altLang="en-US" sz="1200" dirty="0" smtClean="0"/>
              <a:t>新低</a:t>
            </a:r>
            <a:endParaRPr lang="en-US" sz="1200" dirty="0" smtClean="0"/>
          </a:p>
          <a:p>
            <a:pPr lvl="0"/>
            <a:r>
              <a:rPr lang="zh-CN" altLang="en-US" sz="1200" dirty="0" smtClean="0"/>
              <a:t>上涨量</a:t>
            </a:r>
            <a:r>
              <a:rPr lang="en-US" altLang="zh-CN" sz="1200" dirty="0" err="1" smtClean="0"/>
              <a:t>vs</a:t>
            </a:r>
            <a:r>
              <a:rPr lang="zh-CN" altLang="en-US" sz="1200" dirty="0" smtClean="0"/>
              <a:t>下跌量</a:t>
            </a:r>
            <a:endParaRPr lang="en-US" sz="1200" dirty="0" smtClean="0"/>
          </a:p>
          <a:p>
            <a:pPr lvl="0"/>
            <a:r>
              <a:rPr lang="zh-CN" altLang="en-US" sz="1200" dirty="0" smtClean="0"/>
              <a:t>交易者指数（</a:t>
            </a:r>
            <a:r>
              <a:rPr lang="en-US" sz="1200" dirty="0" smtClean="0"/>
              <a:t> Arms Index (TRIN) </a:t>
            </a:r>
            <a:r>
              <a:rPr lang="zh-CN" altLang="en-US" sz="1200" dirty="0" smtClean="0"/>
              <a:t>）和跳动量（</a:t>
            </a:r>
            <a:r>
              <a:rPr lang="en-US" sz="1200" dirty="0" smtClean="0"/>
              <a:t> TICK </a:t>
            </a:r>
            <a:r>
              <a:rPr lang="zh-CN" altLang="en-US" sz="1200" dirty="0" smtClean="0"/>
              <a:t>）</a:t>
            </a:r>
            <a:endParaRPr lang="en-US" sz="1200" dirty="0" smtClean="0"/>
          </a:p>
          <a:p>
            <a:endParaRPr lang="en-GB" sz="1200" b="1" dirty="0" smtClean="0"/>
          </a:p>
          <a:p>
            <a:r>
              <a:rPr lang="zh-CN" altLang="en-US" sz="1200" b="1" dirty="0" smtClean="0"/>
              <a:t>相对强势</a:t>
            </a:r>
            <a:endParaRPr lang="en-US" sz="1200" dirty="0" smtClean="0"/>
          </a:p>
          <a:p>
            <a:endParaRPr lang="en-US" sz="1200" dirty="0" smtClean="0"/>
          </a:p>
          <a:p>
            <a:pPr lvl="0"/>
            <a:r>
              <a:rPr lang="zh-CN" altLang="en-US" sz="1200" dirty="0" smtClean="0"/>
              <a:t>基本概念</a:t>
            </a:r>
            <a:endParaRPr lang="en-US" sz="1200" dirty="0" smtClean="0"/>
          </a:p>
          <a:p>
            <a:pPr lvl="0"/>
            <a:r>
              <a:rPr lang="zh-CN" altLang="en-US" sz="1200" dirty="0" smtClean="0"/>
              <a:t>比率、价差、排列</a:t>
            </a:r>
            <a:r>
              <a:rPr lang="en-US" sz="1200" dirty="0" smtClean="0"/>
              <a:t> </a:t>
            </a:r>
          </a:p>
          <a:p>
            <a:pPr lvl="0"/>
            <a:r>
              <a:rPr lang="zh-CN" altLang="en-US" sz="1200" dirty="0" smtClean="0"/>
              <a:t>相对强势</a:t>
            </a:r>
            <a:endParaRPr lang="en-US" altLang="zh-CN" sz="1200" dirty="0" smtClean="0"/>
          </a:p>
          <a:p>
            <a:pPr lvl="0"/>
            <a:r>
              <a:rPr lang="zh-CN" altLang="en-US" sz="1200" dirty="0" smtClean="0"/>
              <a:t>比较相对强势以及如何解读相对强势图表（案例）</a:t>
            </a:r>
            <a:endParaRPr lang="en-US" sz="1200" dirty="0" smtClean="0"/>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相对强势：比率</a:t>
            </a:r>
            <a:r>
              <a:rPr lang="en-US" sz="2800" dirty="0" smtClean="0"/>
              <a:t> (A / B)</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30</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228184" y="1767317"/>
            <a:ext cx="2808312" cy="3385542"/>
          </a:xfrm>
          <a:prstGeom prst="rect">
            <a:avLst/>
          </a:prstGeom>
          <a:noFill/>
        </p:spPr>
        <p:txBody>
          <a:bodyPr wrap="square" rtlCol="0" anchor="ctr">
            <a:spAutoFit/>
          </a:bodyPr>
          <a:lstStyle/>
          <a:p>
            <a:r>
              <a:rPr lang="en-GB" dirty="0" smtClean="0"/>
              <a:t>WAL-MART &amp; RS </a:t>
            </a:r>
            <a:r>
              <a:rPr lang="en-GB" dirty="0" err="1" smtClean="0"/>
              <a:t>vs</a:t>
            </a:r>
            <a:r>
              <a:rPr lang="en-GB" dirty="0" smtClean="0"/>
              <a:t> S&amp;P 500</a:t>
            </a:r>
          </a:p>
          <a:p>
            <a:endParaRPr lang="en-GB" sz="1400" dirty="0" smtClean="0"/>
          </a:p>
          <a:p>
            <a:r>
              <a:rPr lang="zh-CN" altLang="en-US" sz="1400" dirty="0" smtClean="0"/>
              <a:t>该股是否跑赢大盘？</a:t>
            </a:r>
            <a:endParaRPr lang="en-GB" sz="1400" dirty="0" smtClean="0"/>
          </a:p>
          <a:p>
            <a:endParaRPr lang="en-GB" sz="1400" dirty="0" smtClean="0"/>
          </a:p>
          <a:p>
            <a:r>
              <a:rPr lang="zh-CN" altLang="en-US" sz="1400" dirty="0" smtClean="0"/>
              <a:t>对于</a:t>
            </a:r>
            <a:r>
              <a:rPr lang="en-US" altLang="zh-CN" sz="1400" dirty="0" smtClean="0"/>
              <a:t>RS</a:t>
            </a:r>
            <a:r>
              <a:rPr lang="zh-CN" altLang="en-US" sz="1400" dirty="0" smtClean="0"/>
              <a:t>有用的背离通常是变化的先行指标</a:t>
            </a:r>
            <a:endParaRPr lang="en-GB" sz="1400" dirty="0" smtClean="0"/>
          </a:p>
          <a:p>
            <a:endParaRPr lang="en-GB" sz="1400" dirty="0" smtClean="0"/>
          </a:p>
          <a:p>
            <a:r>
              <a:rPr lang="en-GB" sz="1400" dirty="0" smtClean="0"/>
              <a:t>2008 WMT</a:t>
            </a:r>
            <a:r>
              <a:rPr lang="zh-CN" altLang="en-US" sz="1400" dirty="0" smtClean="0"/>
              <a:t>相对表现和绝对表现均优于市场</a:t>
            </a:r>
            <a:endParaRPr lang="en-GB" sz="1400" dirty="0" smtClean="0"/>
          </a:p>
          <a:p>
            <a:endParaRPr lang="en-GB" sz="1400" dirty="0" smtClean="0"/>
          </a:p>
          <a:p>
            <a:r>
              <a:rPr lang="zh-CN" altLang="en-US" sz="1400" dirty="0" smtClean="0"/>
              <a:t>最好的办法是在上升的</a:t>
            </a:r>
            <a:r>
              <a:rPr lang="en-US" altLang="zh-CN" sz="1400" dirty="0" smtClean="0"/>
              <a:t>RS</a:t>
            </a:r>
            <a:r>
              <a:rPr lang="zh-CN" altLang="en-US" sz="1400" dirty="0" smtClean="0"/>
              <a:t>中寻找处于上升趋势的股票</a:t>
            </a:r>
            <a:endParaRPr lang="en-GB" sz="1400" dirty="0" smtClean="0"/>
          </a:p>
          <a:p>
            <a:endParaRPr lang="en-GB" sz="1400" dirty="0" smtClean="0"/>
          </a:p>
          <a:p>
            <a:r>
              <a:rPr lang="zh-CN" altLang="en-US" sz="1400" dirty="0" smtClean="0"/>
              <a:t>所有的货币都是</a:t>
            </a:r>
            <a:r>
              <a:rPr lang="en-US" altLang="zh-CN" sz="1400" dirty="0" smtClean="0"/>
              <a:t>RS</a:t>
            </a:r>
            <a:r>
              <a:rPr lang="zh-CN" altLang="en-US" sz="1400" dirty="0" smtClean="0"/>
              <a:t>图表！</a:t>
            </a:r>
            <a:endParaRPr lang="en-GB" sz="1400" dirty="0" smtClean="0"/>
          </a:p>
          <a:p>
            <a:pPr marL="92075" indent="-92075">
              <a:buFont typeface="Arial" pitchFamily="34" charset="0"/>
              <a:buChar char="•"/>
            </a:pPr>
            <a:endParaRPr lang="en-GB" sz="1400" dirty="0" smtClean="0"/>
          </a:p>
        </p:txBody>
      </p:sp>
      <p:pic>
        <p:nvPicPr>
          <p:cNvPr id="1026" name="Picture 2"/>
          <p:cNvPicPr>
            <a:picLocks noChangeAspect="1" noChangeArrowheads="1"/>
          </p:cNvPicPr>
          <p:nvPr/>
        </p:nvPicPr>
        <p:blipFill>
          <a:blip r:embed="rId6" cstate="print"/>
          <a:srcRect/>
          <a:stretch>
            <a:fillRect/>
          </a:stretch>
        </p:blipFill>
        <p:spPr bwMode="auto">
          <a:xfrm>
            <a:off x="179512" y="1412776"/>
            <a:ext cx="6048672" cy="400770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相对强势：价差</a:t>
            </a:r>
            <a:r>
              <a:rPr lang="en-US" sz="2800" dirty="0" smtClean="0"/>
              <a:t> (A – B)</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31</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228184" y="1982763"/>
            <a:ext cx="2808312" cy="2462213"/>
          </a:xfrm>
          <a:prstGeom prst="rect">
            <a:avLst/>
          </a:prstGeom>
          <a:noFill/>
        </p:spPr>
        <p:txBody>
          <a:bodyPr wrap="square" rtlCol="0" anchor="ctr">
            <a:spAutoFit/>
          </a:bodyPr>
          <a:lstStyle/>
          <a:p>
            <a:r>
              <a:rPr lang="zh-CN" altLang="en-US" sz="1400" dirty="0" smtClean="0"/>
              <a:t>美国</a:t>
            </a:r>
            <a:r>
              <a:rPr lang="en-US" altLang="zh-CN" sz="1400" dirty="0" smtClean="0"/>
              <a:t>2/10</a:t>
            </a:r>
            <a:r>
              <a:rPr lang="zh-CN" altLang="en-US" sz="1400" dirty="0" smtClean="0"/>
              <a:t>年期国债收益比较</a:t>
            </a:r>
            <a:endParaRPr lang="en-US" altLang="zh-CN" sz="1400" dirty="0" smtClean="0"/>
          </a:p>
          <a:p>
            <a:endParaRPr lang="en-GB" sz="1400" dirty="0" smtClean="0"/>
          </a:p>
          <a:p>
            <a:r>
              <a:rPr lang="zh-CN" altLang="en-US" sz="1400" dirty="0" smtClean="0"/>
              <a:t>一国的收益曲线的形状是价差在利率上的实际应用。</a:t>
            </a:r>
            <a:endParaRPr lang="en-GB" sz="1400" dirty="0" smtClean="0"/>
          </a:p>
          <a:p>
            <a:endParaRPr lang="en-GB" sz="1400" dirty="0" smtClean="0"/>
          </a:p>
          <a:p>
            <a:r>
              <a:rPr lang="zh-CN" altLang="en-US" sz="1400" dirty="0" smtClean="0"/>
              <a:t>不同的市场 </a:t>
            </a:r>
            <a:r>
              <a:rPr lang="en-US" altLang="zh-CN" sz="1400" dirty="0" smtClean="0"/>
              <a:t>– </a:t>
            </a:r>
            <a:r>
              <a:rPr lang="zh-CN" altLang="en-US" sz="1400" dirty="0" smtClean="0"/>
              <a:t>套利 （如，西德克萨斯原油和布伦特原油）</a:t>
            </a:r>
            <a:endParaRPr lang="en-GB" sz="1400" dirty="0" smtClean="0"/>
          </a:p>
          <a:p>
            <a:endParaRPr lang="en-GB" sz="1400" dirty="0" smtClean="0"/>
          </a:p>
          <a:p>
            <a:r>
              <a:rPr lang="zh-CN" altLang="en-US" sz="1400" dirty="0" smtClean="0"/>
              <a:t>也可用于同一市场中具有不同交割期限的期货合约</a:t>
            </a:r>
            <a:endParaRPr lang="en-GB" sz="1400" dirty="0" smtClean="0"/>
          </a:p>
          <a:p>
            <a:endParaRPr lang="en-GB" sz="1400" dirty="0" smtClean="0"/>
          </a:p>
        </p:txBody>
      </p:sp>
      <p:pic>
        <p:nvPicPr>
          <p:cNvPr id="2050" name="Picture 2"/>
          <p:cNvPicPr>
            <a:picLocks noChangeAspect="1" noChangeArrowheads="1"/>
          </p:cNvPicPr>
          <p:nvPr/>
        </p:nvPicPr>
        <p:blipFill>
          <a:blip r:embed="rId6" cstate="print"/>
          <a:srcRect/>
          <a:stretch>
            <a:fillRect/>
          </a:stretch>
        </p:blipFill>
        <p:spPr bwMode="auto">
          <a:xfrm>
            <a:off x="251521" y="1556792"/>
            <a:ext cx="5832648" cy="386457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lvl="0" algn="l"/>
            <a:r>
              <a:rPr lang="zh-CN" altLang="en-US" sz="2800" dirty="0" smtClean="0"/>
              <a:t>相对强势：排名</a:t>
            </a:r>
            <a:r>
              <a:rPr lang="en-US" sz="2800" dirty="0" smtClean="0"/>
              <a:t>  (</a:t>
            </a:r>
            <a:r>
              <a:rPr lang="zh-CN" altLang="en-US" sz="2800" dirty="0" smtClean="0"/>
              <a:t>变化率</a:t>
            </a:r>
            <a:r>
              <a:rPr lang="en-US" sz="2800" dirty="0" smtClean="0"/>
              <a:t>)</a:t>
            </a:r>
          </a:p>
        </p:txBody>
      </p:sp>
      <p:sp>
        <p:nvSpPr>
          <p:cNvPr id="7" name="Slide Number Placeholder 6"/>
          <p:cNvSpPr>
            <a:spLocks noGrp="1"/>
          </p:cNvSpPr>
          <p:nvPr>
            <p:ph type="sldNum" sz="quarter" idx="12"/>
          </p:nvPr>
        </p:nvSpPr>
        <p:spPr/>
        <p:txBody>
          <a:bodyPr/>
          <a:lstStyle/>
          <a:p>
            <a:fld id="{2DD39B01-A8A8-4721-B77E-231615509D7A}" type="slidenum">
              <a:rPr lang="en-US" smtClean="0"/>
              <a:pPr/>
              <a:t>32</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755576" y="1412776"/>
            <a:ext cx="7848872" cy="3293209"/>
          </a:xfrm>
          <a:prstGeom prst="rect">
            <a:avLst/>
          </a:prstGeom>
          <a:noFill/>
        </p:spPr>
        <p:txBody>
          <a:bodyPr wrap="square" rtlCol="0">
            <a:spAutoFit/>
          </a:bodyPr>
          <a:lstStyle/>
          <a:p>
            <a:pPr marL="342900" indent="-342900">
              <a:buAutoNum type="arabicPeriod"/>
            </a:pPr>
            <a:r>
              <a:rPr lang="zh-CN" altLang="en-US" sz="1600" dirty="0" smtClean="0"/>
              <a:t>将每一支股票（行业、资产类别）与一个基本指数相比（如标普</a:t>
            </a:r>
            <a:r>
              <a:rPr lang="en-US" altLang="zh-CN" sz="1600" dirty="0" smtClean="0"/>
              <a:t>500</a:t>
            </a:r>
            <a:r>
              <a:rPr lang="zh-CN" altLang="en-US" sz="1600" dirty="0" smtClean="0"/>
              <a:t>）将是工程浩大的，也很难做到客观（使用趋势线和移动平均等）</a:t>
            </a:r>
            <a:endParaRPr lang="en-GB" sz="1600" dirty="0" smtClean="0"/>
          </a:p>
          <a:p>
            <a:pPr marL="342900" indent="-342900">
              <a:buAutoNum type="arabicPeriod"/>
            </a:pPr>
            <a:endParaRPr lang="en-GB" sz="1600" dirty="0" smtClean="0"/>
          </a:p>
          <a:p>
            <a:pPr marL="342900" indent="-342900">
              <a:buAutoNum type="arabicPeriod"/>
            </a:pPr>
            <a:r>
              <a:rPr lang="zh-CN" altLang="en-US" sz="1600" dirty="0" smtClean="0"/>
              <a:t>计算每只股票在固定时间段内（如</a:t>
            </a:r>
            <a:r>
              <a:rPr lang="en-US" altLang="zh-CN" sz="1600" dirty="0" smtClean="0"/>
              <a:t>6</a:t>
            </a:r>
            <a:r>
              <a:rPr lang="zh-CN" altLang="en-US" sz="1600" dirty="0" smtClean="0"/>
              <a:t>个月）的变化率，然后将结果进行排名。每隔一定时间（如每周）重复上述方法，可得到客观的结果。</a:t>
            </a:r>
            <a:endParaRPr lang="en-GB" sz="1600" dirty="0" smtClean="0"/>
          </a:p>
          <a:p>
            <a:pPr marL="342900" indent="-342900">
              <a:buAutoNum type="arabicPeriod"/>
            </a:pPr>
            <a:endParaRPr lang="en-GB" sz="1600" dirty="0" smtClean="0"/>
          </a:p>
          <a:p>
            <a:pPr marL="342900" indent="-342900">
              <a:buAutoNum type="arabicPeriod"/>
            </a:pPr>
            <a:r>
              <a:rPr lang="zh-CN" altLang="en-US" sz="1600" dirty="0" smtClean="0"/>
              <a:t>假设：强度（如趋势）将继续保持，抓住最强劲的股票不放，我们就能跑赢市场。投资者的主题反映在股票、行业、资产类别（而不是其它方面）持续的优异表现。</a:t>
            </a:r>
            <a:endParaRPr lang="en-GB" sz="1600" dirty="0" smtClean="0"/>
          </a:p>
          <a:p>
            <a:pPr marL="342900" indent="-342900">
              <a:buAutoNum type="arabicPeriod"/>
            </a:pPr>
            <a:endParaRPr lang="en-GB" sz="1600" dirty="0" smtClean="0"/>
          </a:p>
          <a:p>
            <a:pPr marL="342900" indent="-342900">
              <a:buAutoNum type="arabicPeriod"/>
            </a:pPr>
            <a:r>
              <a:rPr lang="zh-CN" altLang="en-US" sz="1600" dirty="0" smtClean="0"/>
              <a:t>分析师可以通过观察排名的“结构”来“解析”经济。</a:t>
            </a:r>
            <a:r>
              <a:rPr lang="en-GB" sz="1600" dirty="0" smtClean="0"/>
              <a:t> (how is where)</a:t>
            </a:r>
          </a:p>
          <a:p>
            <a:pPr marL="342900" indent="-342900">
              <a:buAutoNum type="arabicPeriod"/>
            </a:pPr>
            <a:endParaRPr lang="en-GB" sz="1600" dirty="0" smtClean="0"/>
          </a:p>
          <a:p>
            <a:pPr marL="342900" indent="-342900">
              <a:buAutoNum type="arabicPeriod"/>
            </a:pPr>
            <a:r>
              <a:rPr lang="zh-CN" altLang="en-US" sz="1600" dirty="0" smtClean="0"/>
              <a:t>有力证据显示</a:t>
            </a:r>
            <a:r>
              <a:rPr lang="en-US" altLang="zh-CN" sz="1600" dirty="0" smtClean="0"/>
              <a:t>RS</a:t>
            </a:r>
            <a:r>
              <a:rPr lang="zh-CN" altLang="en-US" sz="1600" dirty="0" smtClean="0"/>
              <a:t>行之有效。</a:t>
            </a:r>
            <a:r>
              <a:rPr lang="en-US" altLang="zh-CN" sz="1600" dirty="0" smtClean="0"/>
              <a:t>1993</a:t>
            </a:r>
            <a:r>
              <a:rPr lang="zh-CN" altLang="en-US" sz="1600" dirty="0" smtClean="0"/>
              <a:t>年，</a:t>
            </a:r>
            <a:r>
              <a:rPr lang="en-GB" sz="1600" dirty="0" err="1" smtClean="0"/>
              <a:t>Jegadeesh</a:t>
            </a:r>
            <a:r>
              <a:rPr lang="zh-CN" altLang="en-US" sz="1600" dirty="0" smtClean="0"/>
              <a:t>和</a:t>
            </a:r>
            <a:r>
              <a:rPr lang="en-GB" sz="1600" dirty="0" smtClean="0"/>
              <a:t>Titman</a:t>
            </a:r>
            <a:r>
              <a:rPr lang="zh-CN" altLang="en-US" sz="1600" dirty="0" smtClean="0"/>
              <a:t>教授在论文中称，他们发现投资表现优异的股票可以产生每月</a:t>
            </a:r>
            <a:r>
              <a:rPr lang="en-US" altLang="zh-CN" sz="1600" dirty="0" smtClean="0"/>
              <a:t>1%</a:t>
            </a:r>
            <a:r>
              <a:rPr lang="zh-CN" altLang="en-US" sz="1600" dirty="0" smtClean="0"/>
              <a:t>的额外收益。</a:t>
            </a:r>
            <a:endParaRPr lang="en-GB" sz="16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相对强势：排名</a:t>
            </a:r>
            <a:r>
              <a:rPr lang="en-US" sz="2800" dirty="0" smtClean="0"/>
              <a:t>(</a:t>
            </a:r>
            <a:r>
              <a:rPr lang="zh-CN" altLang="en-US" sz="2800" dirty="0" smtClean="0"/>
              <a:t>美国各行业</a:t>
            </a:r>
            <a:r>
              <a:rPr lang="en-US" sz="2800" dirty="0" smtClean="0"/>
              <a:t>)</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33</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graphicFrame>
        <p:nvGraphicFramePr>
          <p:cNvPr id="15" name="Table 14"/>
          <p:cNvGraphicFramePr>
            <a:graphicFrameLocks noGrp="1"/>
          </p:cNvGraphicFramePr>
          <p:nvPr/>
        </p:nvGraphicFramePr>
        <p:xfrm>
          <a:off x="971600" y="1556792"/>
          <a:ext cx="6936432" cy="4143333"/>
        </p:xfrm>
        <a:graphic>
          <a:graphicData uri="http://schemas.openxmlformats.org/drawingml/2006/table">
            <a:tbl>
              <a:tblPr/>
              <a:tblGrid>
                <a:gridCol w="346081"/>
                <a:gridCol w="622944"/>
                <a:gridCol w="1493087"/>
                <a:gridCol w="464736"/>
                <a:gridCol w="632832"/>
                <a:gridCol w="395520"/>
                <a:gridCol w="496872"/>
                <a:gridCol w="496872"/>
                <a:gridCol w="496872"/>
                <a:gridCol w="496872"/>
                <a:gridCol w="496872"/>
                <a:gridCol w="496872"/>
              </a:tblGrid>
              <a:tr h="341805">
                <a:tc>
                  <a:txBody>
                    <a:bodyPr/>
                    <a:lstStyle/>
                    <a:p>
                      <a:pPr algn="ctr" fontAlgn="b"/>
                      <a:r>
                        <a:rPr lang="en-US" sz="800" b="1" i="1" u="none" strike="noStrike">
                          <a:latin typeface="Futura Bk"/>
                        </a:rPr>
                        <a:t> </a:t>
                      </a:r>
                    </a:p>
                  </a:txBody>
                  <a:tcPr marL="6531" marR="6531" marT="653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Bloomberg Ticker</a:t>
                      </a:r>
                    </a:p>
                  </a:txBody>
                  <a:tcPr marL="6531" marR="6531" marT="65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latin typeface="Futura Bk"/>
                        </a:rPr>
                        <a:t>S&amp;P 500 level 2 sectors</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 26 w</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Action</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Time</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FF0000"/>
                          </a:solidFill>
                          <a:latin typeface="Futura Bk"/>
                        </a:rPr>
                        <a:t>19-Aug</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12-Aug</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05-Aug</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29-Jul</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22-Jul</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Futura Bk"/>
                        </a:rPr>
                        <a:t>15-Jul</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rowSpan="8">
                  <a:txBody>
                    <a:bodyPr/>
                    <a:lstStyle/>
                    <a:p>
                      <a:pPr algn="ctr" fontAlgn="ctr"/>
                      <a:r>
                        <a:rPr lang="en-US" sz="800" b="1" i="0" u="none" strike="noStrike">
                          <a:solidFill>
                            <a:srgbClr val="FFFFFF"/>
                          </a:solidFill>
                          <a:latin typeface="Futura Bk"/>
                        </a:rPr>
                        <a:t>Overweight</a:t>
                      </a:r>
                    </a:p>
                  </a:txBody>
                  <a:tcPr marL="6531" marR="6531" marT="653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600" b="0" i="0" u="none" strike="noStrike">
                          <a:latin typeface="Futura Bk"/>
                        </a:rPr>
                        <a:t>S5FDBT</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Food Beverages &amp; Tobacco</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3.2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Down</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11</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5</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58397">
                <a:tc vMerge="1">
                  <a:txBody>
                    <a:bodyPr/>
                    <a:lstStyle/>
                    <a:p>
                      <a:endParaRPr lang="en-US"/>
                    </a:p>
                  </a:txBody>
                  <a:tcPr/>
                </a:tc>
                <a:tc>
                  <a:txBody>
                    <a:bodyPr/>
                    <a:lstStyle/>
                    <a:p>
                      <a:pPr algn="ctr" fontAlgn="b"/>
                      <a:r>
                        <a:rPr lang="en-US" sz="600" b="0" i="0" u="none" strike="noStrike">
                          <a:latin typeface="Futura Bk"/>
                        </a:rPr>
                        <a:t>S5UTILX</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Utilities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1.2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Down</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4</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latin typeface="Futura Bk"/>
                        </a:rPr>
                        <a:t>10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10</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vMerge="1">
                  <a:txBody>
                    <a:bodyPr/>
                    <a:lstStyle/>
                    <a:p>
                      <a:endParaRPr lang="en-US"/>
                    </a:p>
                  </a:txBody>
                  <a:tcPr/>
                </a:tc>
                <a:tc>
                  <a:txBody>
                    <a:bodyPr/>
                    <a:lstStyle/>
                    <a:p>
                      <a:pPr algn="ctr" fontAlgn="b"/>
                      <a:r>
                        <a:rPr lang="en-US" sz="600" b="0" i="0" u="none" strike="noStrike">
                          <a:latin typeface="Futura Bk"/>
                        </a:rPr>
                        <a:t>S5PHRM</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Pharmaceuticals &amp; Biotechnology</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-1.8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5</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6</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58397">
                <a:tc vMerge="1">
                  <a:txBody>
                    <a:bodyPr/>
                    <a:lstStyle/>
                    <a:p>
                      <a:endParaRPr lang="en-US"/>
                    </a:p>
                  </a:txBody>
                  <a:tcPr/>
                </a:tc>
                <a:tc>
                  <a:txBody>
                    <a:bodyPr/>
                    <a:lstStyle/>
                    <a:p>
                      <a:pPr algn="ctr" fontAlgn="b"/>
                      <a:r>
                        <a:rPr lang="en-US" sz="600" b="0" i="0" u="none" strike="noStrike">
                          <a:latin typeface="Futura Bk"/>
                        </a:rPr>
                        <a:t>S5HOTR</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Hotels Restaurants &amp; Leisure</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-3.5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Down</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3</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58397">
                <a:tc vMerge="1">
                  <a:txBody>
                    <a:bodyPr/>
                    <a:lstStyle/>
                    <a:p>
                      <a:endParaRPr lang="en-US"/>
                    </a:p>
                  </a:txBody>
                  <a:tcPr/>
                </a:tc>
                <a:tc>
                  <a:txBody>
                    <a:bodyPr/>
                    <a:lstStyle/>
                    <a:p>
                      <a:pPr algn="ctr" fontAlgn="b"/>
                      <a:r>
                        <a:rPr lang="en-US" sz="600" b="0" i="0" u="none" strike="noStrike">
                          <a:latin typeface="Futura Bk"/>
                        </a:rPr>
                        <a:t>S5HOUS</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Household &amp; Personal Products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-4.0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5</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latin typeface="Futura Bk"/>
                        </a:rPr>
                        <a:t>16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17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latin typeface="Futura Bk"/>
                        </a:rPr>
                        <a:t>13</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vMerge="1">
                  <a:txBody>
                    <a:bodyPr/>
                    <a:lstStyle/>
                    <a:p>
                      <a:endParaRPr lang="en-US"/>
                    </a:p>
                  </a:txBody>
                  <a:tcPr/>
                </a:tc>
                <a:tc>
                  <a:txBody>
                    <a:bodyPr/>
                    <a:lstStyle/>
                    <a:p>
                      <a:pPr algn="ctr" fontAlgn="b"/>
                      <a:r>
                        <a:rPr lang="en-US" sz="600" b="0" i="0" u="none" strike="noStrike">
                          <a:latin typeface="Futura Bk"/>
                        </a:rPr>
                        <a:t>S5TELSX</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Telecommunication Services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-6.4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12</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latin typeface="Futura Bk"/>
                        </a:rPr>
                        <a:t>13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11</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vMerge="1">
                  <a:txBody>
                    <a:bodyPr/>
                    <a:lstStyle/>
                    <a:p>
                      <a:endParaRPr lang="en-US"/>
                    </a:p>
                  </a:txBody>
                  <a:tcPr/>
                </a:tc>
                <a:tc>
                  <a:txBody>
                    <a:bodyPr/>
                    <a:lstStyle/>
                    <a:p>
                      <a:pPr algn="ctr" fontAlgn="b"/>
                      <a:r>
                        <a:rPr lang="en-US" sz="600" b="0" i="0" u="none" strike="noStrike">
                          <a:latin typeface="Futura Bk"/>
                        </a:rPr>
                        <a:t>S5FDSR</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Food &amp; Staples Retailing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-6.9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11</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latin typeface="Futura Bk"/>
                        </a:rPr>
                        <a:t>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12</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vMerge="1">
                  <a:txBody>
                    <a:bodyPr/>
                    <a:lstStyle/>
                    <a:p>
                      <a:endParaRPr lang="en-US"/>
                    </a:p>
                  </a:txBody>
                  <a:tcPr/>
                </a:tc>
                <a:tc>
                  <a:txBody>
                    <a:bodyPr/>
                    <a:lstStyle/>
                    <a:p>
                      <a:pPr algn="ctr" fontAlgn="b"/>
                      <a:r>
                        <a:rPr lang="en-US" sz="600" b="0" i="0" u="none" strike="noStrike">
                          <a:latin typeface="Futura Bk"/>
                        </a:rPr>
                        <a:t>S5REAL</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Real Estate</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-11.1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15</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latin typeface="Futura Bk"/>
                        </a:rPr>
                        <a:t>10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1</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58397">
                <a:tc rowSpan="8">
                  <a:txBody>
                    <a:bodyPr/>
                    <a:lstStyle/>
                    <a:p>
                      <a:pPr algn="ctr" fontAlgn="ctr"/>
                      <a:r>
                        <a:rPr lang="en-US" sz="800" b="1" i="0" u="none" strike="noStrike">
                          <a:latin typeface="Futura Bk"/>
                        </a:rPr>
                        <a:t>Neutral</a:t>
                      </a:r>
                    </a:p>
                  </a:txBody>
                  <a:tcPr marL="6531" marR="6531" marT="653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S5RETL</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Retailing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-11.5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latin typeface="Futura Bk"/>
                        </a:rPr>
                        <a:t>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9</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vMerge="1">
                  <a:txBody>
                    <a:bodyPr/>
                    <a:lstStyle/>
                    <a:p>
                      <a:endParaRPr lang="en-US"/>
                    </a:p>
                  </a:txBody>
                  <a:tcPr/>
                </a:tc>
                <a:tc>
                  <a:txBody>
                    <a:bodyPr/>
                    <a:lstStyle/>
                    <a:p>
                      <a:pPr algn="ctr" fontAlgn="b"/>
                      <a:r>
                        <a:rPr lang="en-US" sz="600" b="0" i="0" u="none" strike="noStrike">
                          <a:latin typeface="Futura Bk"/>
                        </a:rPr>
                        <a:t>S5HCES</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Health Care Equipment &amp; Services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-11.7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11</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2</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58397">
                <a:tc vMerge="1">
                  <a:txBody>
                    <a:bodyPr/>
                    <a:lstStyle/>
                    <a:p>
                      <a:endParaRPr lang="en-US"/>
                    </a:p>
                  </a:txBody>
                  <a:tcPr/>
                </a:tc>
                <a:tc>
                  <a:txBody>
                    <a:bodyPr/>
                    <a:lstStyle/>
                    <a:p>
                      <a:pPr algn="ctr" fontAlgn="b"/>
                      <a:r>
                        <a:rPr lang="en-US" sz="600" b="0" i="0" u="none" strike="noStrike">
                          <a:latin typeface="Futura Bk"/>
                        </a:rPr>
                        <a:t>S5SFTW</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Software &amp; Services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-16.4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14</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vMerge="1">
                  <a:txBody>
                    <a:bodyPr/>
                    <a:lstStyle/>
                    <a:p>
                      <a:endParaRPr lang="en-US"/>
                    </a:p>
                  </a:txBody>
                  <a:tcPr/>
                </a:tc>
                <a:tc>
                  <a:txBody>
                    <a:bodyPr/>
                    <a:lstStyle/>
                    <a:p>
                      <a:pPr algn="ctr" fontAlgn="b"/>
                      <a:r>
                        <a:rPr lang="en-US" sz="600" b="0" i="0" u="none" strike="noStrike">
                          <a:latin typeface="Futura Bk"/>
                        </a:rPr>
                        <a:t>S5CODU</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Consumer Durables &amp; Apparel</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-17.2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8</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58397">
                <a:tc vMerge="1">
                  <a:txBody>
                    <a:bodyPr/>
                    <a:lstStyle/>
                    <a:p>
                      <a:endParaRPr lang="en-US"/>
                    </a:p>
                  </a:txBody>
                  <a:tcPr/>
                </a:tc>
                <a:tc>
                  <a:txBody>
                    <a:bodyPr/>
                    <a:lstStyle/>
                    <a:p>
                      <a:pPr algn="ctr" fontAlgn="b"/>
                      <a:r>
                        <a:rPr lang="en-US" sz="600" b="0" i="0" u="none" strike="noStrike">
                          <a:latin typeface="Futura Bk"/>
                        </a:rPr>
                        <a:t>S5TRAN</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Transportation</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-17.7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26</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17</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8397">
                <a:tc vMerge="1">
                  <a:txBody>
                    <a:bodyPr/>
                    <a:lstStyle/>
                    <a:p>
                      <a:endParaRPr lang="en-US"/>
                    </a:p>
                  </a:txBody>
                  <a:tcPr/>
                </a:tc>
                <a:tc>
                  <a:txBody>
                    <a:bodyPr/>
                    <a:lstStyle/>
                    <a:p>
                      <a:pPr algn="ctr" fontAlgn="b"/>
                      <a:r>
                        <a:rPr lang="en-US" sz="600" b="0" i="0" u="none" strike="noStrike">
                          <a:latin typeface="Futura Bk"/>
                        </a:rPr>
                        <a:t>S5ENRSX</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Energy</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-17.8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18</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7</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58397">
                <a:tc vMerge="1">
                  <a:txBody>
                    <a:bodyPr/>
                    <a:lstStyle/>
                    <a:p>
                      <a:endParaRPr lang="en-US"/>
                    </a:p>
                  </a:txBody>
                  <a:tcPr/>
                </a:tc>
                <a:tc>
                  <a:txBody>
                    <a:bodyPr/>
                    <a:lstStyle/>
                    <a:p>
                      <a:pPr algn="ctr" fontAlgn="b"/>
                      <a:r>
                        <a:rPr lang="en-US" sz="600" b="0" i="0" u="none" strike="noStrike">
                          <a:latin typeface="Futura Bk"/>
                        </a:rPr>
                        <a:t>S5COMS</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Commercial Services &amp; Supplies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-18.3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13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18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18</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8397">
                <a:tc vMerge="1">
                  <a:txBody>
                    <a:bodyPr/>
                    <a:lstStyle/>
                    <a:p>
                      <a:endParaRPr lang="en-US"/>
                    </a:p>
                  </a:txBody>
                  <a:tcPr/>
                </a:tc>
                <a:tc>
                  <a:txBody>
                    <a:bodyPr/>
                    <a:lstStyle/>
                    <a:p>
                      <a:pPr algn="ctr" fontAlgn="b"/>
                      <a:r>
                        <a:rPr lang="en-US" sz="600" b="0" i="0" u="none" strike="noStrike">
                          <a:latin typeface="Futura Bk"/>
                        </a:rPr>
                        <a:t>S5TECH</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Technology Hardware &amp; Equip.</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-18.6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17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latin typeface="Futura Bk"/>
                        </a:rPr>
                        <a:t>15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21</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8397">
                <a:tc rowSpan="8">
                  <a:txBody>
                    <a:bodyPr/>
                    <a:lstStyle/>
                    <a:p>
                      <a:pPr algn="ctr" fontAlgn="ctr"/>
                      <a:r>
                        <a:rPr lang="en-US" sz="800" b="1" i="0" u="none" strike="noStrike">
                          <a:solidFill>
                            <a:srgbClr val="FFFFFF"/>
                          </a:solidFill>
                          <a:latin typeface="Futura Bk"/>
                        </a:rPr>
                        <a:t>Underweight</a:t>
                      </a:r>
                    </a:p>
                  </a:txBody>
                  <a:tcPr marL="6531" marR="6531" marT="653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0" i="0" u="none" strike="noStrike">
                          <a:latin typeface="Futura Bk"/>
                        </a:rPr>
                        <a:t>S5MEDA</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Media</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-19.3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16</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17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latin typeface="Futura Bk"/>
                        </a:rPr>
                        <a:t>16</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5</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600" b="1" i="0" u="none" strike="noStrike">
                          <a:solidFill>
                            <a:srgbClr val="FFFFFF"/>
                          </a:solidFill>
                          <a:latin typeface="Futura Bk"/>
                        </a:rPr>
                        <a:t>4</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58397">
                <a:tc vMerge="1">
                  <a:txBody>
                    <a:bodyPr/>
                    <a:lstStyle/>
                    <a:p>
                      <a:endParaRPr lang="en-US"/>
                    </a:p>
                  </a:txBody>
                  <a:tcPr/>
                </a:tc>
                <a:tc>
                  <a:txBody>
                    <a:bodyPr/>
                    <a:lstStyle/>
                    <a:p>
                      <a:pPr algn="ctr" fontAlgn="b"/>
                      <a:r>
                        <a:rPr lang="en-US" sz="600" b="0" i="0" u="none" strike="noStrike">
                          <a:latin typeface="Futura Bk"/>
                        </a:rPr>
                        <a:t>S5MATRX</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Materials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-19.8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24</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18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17</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latin typeface="Futura Bk"/>
                        </a:rPr>
                        <a:t>14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latin typeface="Futura Bk"/>
                        </a:rPr>
                        <a:t>15</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vMerge="1">
                  <a:txBody>
                    <a:bodyPr/>
                    <a:lstStyle/>
                    <a:p>
                      <a:endParaRPr lang="en-US"/>
                    </a:p>
                  </a:txBody>
                  <a:tcPr/>
                </a:tc>
                <a:tc>
                  <a:txBody>
                    <a:bodyPr/>
                    <a:lstStyle/>
                    <a:p>
                      <a:pPr algn="ctr" fontAlgn="b"/>
                      <a:r>
                        <a:rPr lang="en-US" sz="600" b="0" i="0" u="none" strike="noStrike">
                          <a:latin typeface="Futura Bk"/>
                        </a:rPr>
                        <a:t>S5INSU</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Insurance</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-24.1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23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19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19</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8397">
                <a:tc vMerge="1">
                  <a:txBody>
                    <a:bodyPr/>
                    <a:lstStyle/>
                    <a:p>
                      <a:endParaRPr lang="en-US"/>
                    </a:p>
                  </a:txBody>
                  <a:tcPr/>
                </a:tc>
                <a:tc>
                  <a:txBody>
                    <a:bodyPr/>
                    <a:lstStyle/>
                    <a:p>
                      <a:pPr algn="ctr" fontAlgn="b"/>
                      <a:r>
                        <a:rPr lang="en-US" sz="600" b="0" i="0" u="none" strike="noStrike">
                          <a:latin typeface="Futura Bk"/>
                        </a:rPr>
                        <a:t>S5SSEQX</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Semiconductors &amp; Semi. Equip.</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-24.5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23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20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19</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20</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8397">
                <a:tc vMerge="1">
                  <a:txBody>
                    <a:bodyPr/>
                    <a:lstStyle/>
                    <a:p>
                      <a:endParaRPr lang="en-US"/>
                    </a:p>
                  </a:txBody>
                  <a:tcPr/>
                </a:tc>
                <a:tc>
                  <a:txBody>
                    <a:bodyPr/>
                    <a:lstStyle/>
                    <a:p>
                      <a:pPr algn="ctr" fontAlgn="b"/>
                      <a:r>
                        <a:rPr lang="en-US" sz="600" b="0" i="0" u="none" strike="noStrike">
                          <a:latin typeface="Futura Bk"/>
                        </a:rPr>
                        <a:t>S5CPGS</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Capital Goods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-25.5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23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21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21</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18</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latin typeface="Futura Bk"/>
                        </a:rPr>
                        <a:t>16</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97">
                <a:tc vMerge="1">
                  <a:txBody>
                    <a:bodyPr/>
                    <a:lstStyle/>
                    <a:p>
                      <a:endParaRPr lang="en-US"/>
                    </a:p>
                  </a:txBody>
                  <a:tcPr/>
                </a:tc>
                <a:tc>
                  <a:txBody>
                    <a:bodyPr/>
                    <a:lstStyle/>
                    <a:p>
                      <a:pPr algn="ctr" fontAlgn="b"/>
                      <a:r>
                        <a:rPr lang="en-US" sz="600" b="0" i="0" u="none" strike="noStrike">
                          <a:latin typeface="Futura Bk"/>
                        </a:rPr>
                        <a:t>S5BANKX</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Banks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-31.5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23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22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22</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8397">
                <a:tc vMerge="1">
                  <a:txBody>
                    <a:bodyPr/>
                    <a:lstStyle/>
                    <a:p>
                      <a:endParaRPr lang="en-US"/>
                    </a:p>
                  </a:txBody>
                  <a:tcPr/>
                </a:tc>
                <a:tc>
                  <a:txBody>
                    <a:bodyPr/>
                    <a:lstStyle/>
                    <a:p>
                      <a:pPr algn="ctr" fontAlgn="b"/>
                      <a:r>
                        <a:rPr lang="en-US" sz="600" b="0" i="0" u="none" strike="noStrike">
                          <a:latin typeface="Futura Bk"/>
                        </a:rPr>
                        <a:t>S5AUCO</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Automobiles &amp; Components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-33.7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29</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23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22</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23</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8397">
                <a:tc vMerge="1">
                  <a:txBody>
                    <a:bodyPr/>
                    <a:lstStyle/>
                    <a:p>
                      <a:endParaRPr lang="en-US"/>
                    </a:p>
                  </a:txBody>
                  <a:tcPr/>
                </a:tc>
                <a:tc>
                  <a:txBody>
                    <a:bodyPr/>
                    <a:lstStyle/>
                    <a:p>
                      <a:pPr algn="ctr" fontAlgn="b"/>
                      <a:r>
                        <a:rPr lang="en-US" sz="600" b="0" i="0" u="none" strike="noStrike">
                          <a:latin typeface="Futura Bk"/>
                        </a:rPr>
                        <a:t>S5DIVF</a:t>
                      </a:r>
                    </a:p>
                  </a:txBody>
                  <a:tcPr marL="6531" marR="6531" marT="65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Futura Bk"/>
                        </a:rPr>
                        <a:t>Diversified Financials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Futura Bk"/>
                        </a:rPr>
                        <a:t>-35.2 </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Terminating</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Futura Bk"/>
                        </a:rPr>
                        <a:t>23</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latin typeface="Futura Bk"/>
                        </a:rPr>
                        <a:t>24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24</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a:solidFill>
                            <a:srgbClr val="FFFFFF"/>
                          </a:solidFill>
                          <a:latin typeface="Futura Bk"/>
                        </a:rPr>
                        <a:t>23</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1" i="0" u="none" strike="noStrike" dirty="0">
                          <a:solidFill>
                            <a:srgbClr val="FFFFFF"/>
                          </a:solidFill>
                          <a:latin typeface="Futura Bk"/>
                        </a:rPr>
                        <a:t>24</a:t>
                      </a:r>
                    </a:p>
                  </a:txBody>
                  <a:tcPr marL="6531" marR="6531" marT="6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lvl="0" algn="l"/>
            <a:r>
              <a:rPr lang="zh-CN" altLang="en-US" sz="2800" dirty="0" smtClean="0"/>
              <a:t>相对强势：</a:t>
            </a:r>
            <a:r>
              <a:rPr lang="en-US" sz="2800" dirty="0" smtClean="0"/>
              <a:t>Levy (</a:t>
            </a:r>
            <a:r>
              <a:rPr lang="zh-CN" altLang="en-US" sz="2800" dirty="0" smtClean="0"/>
              <a:t>价格</a:t>
            </a:r>
            <a:r>
              <a:rPr lang="en-US" sz="2800" dirty="0" smtClean="0"/>
              <a:t>/</a:t>
            </a:r>
            <a:r>
              <a:rPr lang="zh-CN" altLang="en-US" sz="2800" dirty="0" smtClean="0"/>
              <a:t>移动平均比率</a:t>
            </a:r>
            <a:r>
              <a:rPr lang="en-US" sz="2800" dirty="0" smtClean="0"/>
              <a:t>)</a:t>
            </a:r>
          </a:p>
        </p:txBody>
      </p:sp>
      <p:sp>
        <p:nvSpPr>
          <p:cNvPr id="7" name="Slide Number Placeholder 6"/>
          <p:cNvSpPr>
            <a:spLocks noGrp="1"/>
          </p:cNvSpPr>
          <p:nvPr>
            <p:ph type="sldNum" sz="quarter" idx="12"/>
          </p:nvPr>
        </p:nvSpPr>
        <p:spPr/>
        <p:txBody>
          <a:bodyPr/>
          <a:lstStyle/>
          <a:p>
            <a:fld id="{2DD39B01-A8A8-4721-B77E-231615509D7A}" type="slidenum">
              <a:rPr lang="en-US" smtClean="0"/>
              <a:pPr/>
              <a:t>34</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11560" y="1412776"/>
            <a:ext cx="7992888" cy="3108543"/>
          </a:xfrm>
          <a:prstGeom prst="rect">
            <a:avLst/>
          </a:prstGeom>
          <a:noFill/>
        </p:spPr>
        <p:txBody>
          <a:bodyPr wrap="square" rtlCol="0">
            <a:spAutoFit/>
          </a:bodyPr>
          <a:lstStyle/>
          <a:p>
            <a:pPr marL="342900" indent="-342900">
              <a:buAutoNum type="arabicPeriod"/>
            </a:pPr>
            <a:r>
              <a:rPr lang="en-GB" sz="1400" dirty="0" smtClean="0"/>
              <a:t>1967, Robert Levy (Ph.D.) </a:t>
            </a:r>
            <a:r>
              <a:rPr lang="zh-CN" altLang="en-US" sz="1400" dirty="0" smtClean="0"/>
              <a:t>在</a:t>
            </a:r>
            <a:r>
              <a:rPr lang="en-GB" sz="1400" i="1" dirty="0" smtClean="0"/>
              <a:t>Journal of Finance </a:t>
            </a:r>
            <a:r>
              <a:rPr lang="zh-CN" altLang="en-US" sz="1400" dirty="0" smtClean="0"/>
              <a:t>上发表了一篇文章，用一个电脑化测试否定了有效市场假设</a:t>
            </a:r>
            <a:r>
              <a:rPr lang="en-GB" sz="1400" dirty="0" smtClean="0"/>
              <a:t> (EMH), “</a:t>
            </a:r>
            <a:r>
              <a:rPr lang="zh-CN" altLang="en-US" sz="1400" dirty="0" smtClean="0"/>
              <a:t>股票价格已经反映了所有现有信息，所以打败市场是不可能的。</a:t>
            </a:r>
            <a:r>
              <a:rPr lang="en-GB" sz="1400" dirty="0" smtClean="0"/>
              <a:t>”</a:t>
            </a:r>
          </a:p>
          <a:p>
            <a:pPr marL="342900" indent="-342900">
              <a:buAutoNum type="arabicPeriod"/>
            </a:pPr>
            <a:endParaRPr lang="en-GB" sz="1400" dirty="0" smtClean="0"/>
          </a:p>
          <a:p>
            <a:pPr marL="342900" indent="-342900">
              <a:buAutoNum type="arabicPeriod"/>
            </a:pPr>
            <a:r>
              <a:rPr lang="zh-CN" altLang="en-US" sz="1400" dirty="0" smtClean="0"/>
              <a:t>他指出</a:t>
            </a:r>
            <a:r>
              <a:rPr lang="zh-CN" altLang="en-US" sz="1400" b="1" u="sng" dirty="0" smtClean="0"/>
              <a:t>大部分</a:t>
            </a:r>
            <a:r>
              <a:rPr lang="zh-CN" altLang="en-US" sz="1400" dirty="0" smtClean="0"/>
              <a:t>股票倾向于一起移动（交叉关联），所以他需要将每一支股票的表现独立出来，过滤整体市场的影响。</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他计算</a:t>
            </a:r>
            <a:r>
              <a:rPr lang="zh-CN" altLang="en-US" sz="1400" b="1" dirty="0" smtClean="0">
                <a:solidFill>
                  <a:srgbClr val="FF0000"/>
                </a:solidFill>
              </a:rPr>
              <a:t>股票价格与其</a:t>
            </a:r>
            <a:r>
              <a:rPr lang="en-US" altLang="zh-CN" sz="1400" b="1" dirty="0" smtClean="0">
                <a:solidFill>
                  <a:srgbClr val="FF0000"/>
                </a:solidFill>
              </a:rPr>
              <a:t>6</a:t>
            </a:r>
            <a:r>
              <a:rPr lang="zh-CN" altLang="en-US" sz="1400" b="1" dirty="0" smtClean="0">
                <a:solidFill>
                  <a:srgbClr val="FF0000"/>
                </a:solidFill>
              </a:rPr>
              <a:t>个月移动平均值之间的比率</a:t>
            </a:r>
            <a:r>
              <a:rPr lang="zh-CN" altLang="en-US" sz="1400" dirty="0" smtClean="0"/>
              <a:t>，并据此进行排名。</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结果呢？表现是持续的。强势股票表现继续优于市场，弱势股票表现还是比市场差。</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短期移动平均不具有预测性，股票存在均值回复效应。</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排名在不同市场、不同资产类别中长期看来都是可行的。但在熊市的最后一个阶段，最强的股票跌幅最大。在牛市中使用</a:t>
            </a:r>
            <a:r>
              <a:rPr lang="en-US" altLang="zh-CN" sz="1400" dirty="0" smtClean="0"/>
              <a:t>RS</a:t>
            </a:r>
            <a:r>
              <a:rPr lang="zh-CN" altLang="en-US" sz="1400" dirty="0" smtClean="0"/>
              <a:t>。</a:t>
            </a:r>
            <a:endParaRPr lang="en-GB" sz="14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比较相对强势</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35</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pic>
        <p:nvPicPr>
          <p:cNvPr id="81922" name="Picture 2"/>
          <p:cNvPicPr>
            <a:picLocks noChangeAspect="1" noChangeArrowheads="1"/>
          </p:cNvPicPr>
          <p:nvPr/>
        </p:nvPicPr>
        <p:blipFill>
          <a:blip r:embed="rId6" cstate="print"/>
          <a:srcRect/>
          <a:stretch>
            <a:fillRect/>
          </a:stretch>
        </p:blipFill>
        <p:spPr bwMode="auto">
          <a:xfrm>
            <a:off x="1115617" y="1252508"/>
            <a:ext cx="6912768" cy="458023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比较相对强势</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36</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pic>
        <p:nvPicPr>
          <p:cNvPr id="82946" name="Picture 2"/>
          <p:cNvPicPr>
            <a:picLocks noChangeAspect="1" noChangeArrowheads="1"/>
          </p:cNvPicPr>
          <p:nvPr/>
        </p:nvPicPr>
        <p:blipFill>
          <a:blip r:embed="rId6" cstate="print"/>
          <a:srcRect/>
          <a:stretch>
            <a:fillRect/>
          </a:stretch>
        </p:blipFill>
        <p:spPr bwMode="auto">
          <a:xfrm>
            <a:off x="1115616" y="1196752"/>
            <a:ext cx="6768752" cy="448481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比较相对强势</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37</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pic>
        <p:nvPicPr>
          <p:cNvPr id="83970" name="Picture 2"/>
          <p:cNvPicPr>
            <a:picLocks noChangeAspect="1" noChangeArrowheads="1"/>
          </p:cNvPicPr>
          <p:nvPr/>
        </p:nvPicPr>
        <p:blipFill>
          <a:blip r:embed="rId6" cstate="print"/>
          <a:srcRect/>
          <a:stretch>
            <a:fillRect/>
          </a:stretch>
        </p:blipFill>
        <p:spPr bwMode="auto">
          <a:xfrm>
            <a:off x="1187624" y="1268760"/>
            <a:ext cx="6779562" cy="449198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比较相对强势</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38</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pic>
        <p:nvPicPr>
          <p:cNvPr id="84994" name="Picture 2"/>
          <p:cNvPicPr>
            <a:picLocks noChangeAspect="1" noChangeArrowheads="1"/>
          </p:cNvPicPr>
          <p:nvPr/>
        </p:nvPicPr>
        <p:blipFill>
          <a:blip r:embed="rId6" cstate="print"/>
          <a:srcRect/>
          <a:stretch>
            <a:fillRect/>
          </a:stretch>
        </p:blipFill>
        <p:spPr bwMode="auto">
          <a:xfrm>
            <a:off x="1403648" y="1268760"/>
            <a:ext cx="6512049" cy="431473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71472" y="5143512"/>
            <a:ext cx="8001056" cy="928694"/>
          </a:xfrm>
          <a:prstGeom prst="rect">
            <a:avLst/>
          </a:prstGeom>
          <a:solidFill>
            <a:srgbClr val="FFFFFF"/>
          </a:solidFill>
          <a:ln w="3175">
            <a:solidFill>
              <a:srgbClr val="A5A5A5"/>
            </a:solidFill>
            <a:miter lim="800000"/>
            <a:headEnd/>
            <a:tailEnd/>
          </a:ln>
        </p:spPr>
        <p:txBody>
          <a:bodyPr vert="horz" wrap="square" lIns="91440" tIns="45720" rIns="91440" bIns="45720" numCol="1" anchor="t" anchorCtr="0" compatLnSpc="1">
            <a:prstTxWarp prst="textNoShape">
              <a:avLst/>
            </a:prstTxWarp>
          </a:bodyPr>
          <a:lstStyle/>
          <a:p>
            <a:r>
              <a:rPr lang="en-US" sz="800" dirty="0" smtClean="0">
                <a:latin typeface="Futura Bk" pitchFamily="34" charset="0"/>
              </a:rPr>
              <a:t>All information and opinions are current as of the date of this publication, unless </a:t>
            </a:r>
            <a:r>
              <a:rPr lang="en-US" sz="800" dirty="0" err="1" smtClean="0">
                <a:latin typeface="Futura Bk" pitchFamily="34" charset="0"/>
              </a:rPr>
              <a:t>labelled</a:t>
            </a:r>
            <a:r>
              <a:rPr lang="en-US" sz="800" dirty="0" smtClean="0">
                <a:latin typeface="Futura Bk" pitchFamily="34" charset="0"/>
              </a:rPr>
              <a:t> otherwise. Technical analysis is not continuous with respect to any security and readers should not assume that additional analysis will be issued about the subject security. Analyst views are subject to change without notice. Technical analysis is created for experienced and sophisticated investors with a high degree of risk tolerance. Technical analysis should not be relied upon as the only factor in making an investment decision. Aviate Global LLP generates high conviction trading and investment ideas for its clients. It does not carry out any proprietary trading or corporate advisory activities. Aviate </a:t>
            </a:r>
            <a:r>
              <a:rPr lang="en-US" sz="800" dirty="0" err="1" smtClean="0">
                <a:latin typeface="Futura Bk" pitchFamily="34" charset="0"/>
              </a:rPr>
              <a:t>Global’s</a:t>
            </a:r>
            <a:r>
              <a:rPr lang="en-US" sz="800" dirty="0" smtClean="0">
                <a:latin typeface="Futura Bk" pitchFamily="34" charset="0"/>
              </a:rPr>
              <a:t> publications are generated for the sole benefit of its clients. </a:t>
            </a:r>
            <a:r>
              <a:rPr lang="en-US" sz="800" dirty="0" err="1" smtClean="0">
                <a:latin typeface="Futura Bk" pitchFamily="34" charset="0"/>
              </a:rPr>
              <a:t>Unauthorised</a:t>
            </a:r>
            <a:r>
              <a:rPr lang="en-US" sz="800" dirty="0" smtClean="0">
                <a:latin typeface="Futura Bk" pitchFamily="34" charset="0"/>
              </a:rPr>
              <a:t> copying or distribution is prohibited. Aviate Global LLP is </a:t>
            </a:r>
            <a:r>
              <a:rPr lang="en-US" sz="800" dirty="0" err="1" smtClean="0">
                <a:latin typeface="Futura Bk" pitchFamily="34" charset="0"/>
              </a:rPr>
              <a:t>authorised</a:t>
            </a:r>
            <a:r>
              <a:rPr lang="en-US" sz="800" dirty="0" smtClean="0">
                <a:latin typeface="Futura Bk" pitchFamily="34" charset="0"/>
              </a:rPr>
              <a:t> and regulated by the Financial Services Authority and is a member of the London Stock Exchange. Registered in England and Wales No. OC324323. Registered office 40 Argyll Street, London W1F 7EB. Copyright 2011 Aviate Global LLP.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utura Bk" pitchFamily="34" charset="0"/>
            </a:endParaRPr>
          </a:p>
        </p:txBody>
      </p:sp>
      <p:sp>
        <p:nvSpPr>
          <p:cNvPr id="5" name="TextBox 4"/>
          <p:cNvSpPr txBox="1"/>
          <p:nvPr/>
        </p:nvSpPr>
        <p:spPr>
          <a:xfrm>
            <a:off x="395536" y="1412776"/>
            <a:ext cx="8424936" cy="3323987"/>
          </a:xfrm>
          <a:prstGeom prst="rect">
            <a:avLst/>
          </a:prstGeom>
          <a:noFill/>
        </p:spPr>
        <p:txBody>
          <a:bodyPr wrap="square" rtlCol="0">
            <a:spAutoFit/>
          </a:bodyPr>
          <a:lstStyle/>
          <a:p>
            <a:pPr marL="92075" indent="-92075">
              <a:buFont typeface="Arial" pitchFamily="34" charset="0"/>
              <a:buChar char="•"/>
            </a:pPr>
            <a:r>
              <a:rPr lang="en-GB" sz="1400" dirty="0" err="1" smtClean="0">
                <a:latin typeface="Futura Bk" pitchFamily="34" charset="0"/>
              </a:rPr>
              <a:t>Pring</a:t>
            </a:r>
            <a:r>
              <a:rPr lang="en-GB" sz="1400" dirty="0" smtClean="0">
                <a:latin typeface="Futura Bk" pitchFamily="34" charset="0"/>
              </a:rPr>
              <a:t>, Martin J.: Technical Analysis Explained, 3</a:t>
            </a:r>
            <a:r>
              <a:rPr lang="en-GB" sz="1400" baseline="30000" dirty="0" smtClean="0">
                <a:latin typeface="Futura Bk" pitchFamily="34" charset="0"/>
              </a:rPr>
              <a:t>rd</a:t>
            </a:r>
            <a:r>
              <a:rPr lang="en-GB" sz="1400" dirty="0" smtClean="0">
                <a:latin typeface="Futura Bk" pitchFamily="34" charset="0"/>
              </a:rPr>
              <a:t> ed., 1991</a:t>
            </a:r>
          </a:p>
          <a:p>
            <a:pPr marL="92075" indent="-92075">
              <a:buFont typeface="Arial" pitchFamily="34" charset="0"/>
              <a:buChar char="•"/>
            </a:pPr>
            <a:r>
              <a:rPr lang="en-GB" sz="1400" dirty="0" smtClean="0">
                <a:latin typeface="Futura Bk" pitchFamily="34" charset="0"/>
              </a:rPr>
              <a:t>Murphy, John J.: Technical Analysis of the Futures Market, 1986.</a:t>
            </a:r>
          </a:p>
          <a:p>
            <a:pPr marL="92075" indent="-92075">
              <a:buFont typeface="Arial" pitchFamily="34" charset="0"/>
              <a:buChar char="•"/>
            </a:pPr>
            <a:r>
              <a:rPr lang="en-GB" sz="1400" dirty="0" smtClean="0">
                <a:latin typeface="Futura Bk" pitchFamily="34" charset="0"/>
              </a:rPr>
              <a:t>Murphy, John J.: </a:t>
            </a:r>
            <a:r>
              <a:rPr lang="en-GB" sz="1400" dirty="0" err="1" smtClean="0">
                <a:latin typeface="Futura Bk" pitchFamily="34" charset="0"/>
              </a:rPr>
              <a:t>Intermarket</a:t>
            </a:r>
            <a:r>
              <a:rPr lang="en-GB" sz="1400" dirty="0" smtClean="0">
                <a:latin typeface="Futura Bk" pitchFamily="34" charset="0"/>
              </a:rPr>
              <a:t> Technical Analysis, 1991.</a:t>
            </a:r>
          </a:p>
          <a:p>
            <a:pPr marL="92075" indent="-92075">
              <a:buFont typeface="Arial" pitchFamily="34" charset="0"/>
              <a:buChar char="•"/>
            </a:pPr>
            <a:r>
              <a:rPr lang="en-GB" sz="1400" dirty="0" smtClean="0">
                <a:latin typeface="Futura Bk" pitchFamily="34" charset="0"/>
              </a:rPr>
              <a:t>Carr, Michael J.: Smarter Investing in any Economy, 2008.</a:t>
            </a:r>
          </a:p>
          <a:p>
            <a:pPr marL="92075" indent="-92075">
              <a:buFont typeface="Arial" pitchFamily="34" charset="0"/>
              <a:buChar char="•"/>
            </a:pPr>
            <a:r>
              <a:rPr lang="en-GB" sz="1400" dirty="0" smtClean="0">
                <a:latin typeface="Futura Bk" pitchFamily="34" charset="0"/>
              </a:rPr>
              <a:t>Kirkpatrick, </a:t>
            </a:r>
            <a:r>
              <a:rPr lang="en-GB" sz="1400" dirty="0" err="1" smtClean="0">
                <a:latin typeface="Futura Bk" pitchFamily="34" charset="0"/>
              </a:rPr>
              <a:t>Dahlquist</a:t>
            </a:r>
            <a:r>
              <a:rPr lang="en-GB" sz="1400" dirty="0" smtClean="0">
                <a:latin typeface="Futura Bk" pitchFamily="34" charset="0"/>
              </a:rPr>
              <a:t>: Technical Analysis, The Complete Resource, 2007.</a:t>
            </a:r>
          </a:p>
          <a:p>
            <a:pPr marL="92075" indent="-92075">
              <a:buFont typeface="Arial" pitchFamily="34" charset="0"/>
              <a:buChar char="•"/>
            </a:pPr>
            <a:r>
              <a:rPr lang="en-GB" sz="1400" dirty="0" smtClean="0">
                <a:latin typeface="Futura Bk" pitchFamily="34" charset="0"/>
              </a:rPr>
              <a:t>Arms, Richard: The Arms Index: An Introduction to the Volume Analysis of Stock and Bond Markets, 1989.</a:t>
            </a:r>
          </a:p>
          <a:p>
            <a:pPr marL="92075" indent="-92075">
              <a:buFont typeface="Arial" pitchFamily="34" charset="0"/>
              <a:buChar char="•"/>
            </a:pPr>
            <a:r>
              <a:rPr lang="en-GB" sz="1400" dirty="0" smtClean="0">
                <a:latin typeface="Futura Bk" pitchFamily="34" charset="0"/>
              </a:rPr>
              <a:t>Colby, Robert: The </a:t>
            </a:r>
            <a:r>
              <a:rPr lang="en-GB" sz="1400" dirty="0" err="1" smtClean="0">
                <a:latin typeface="Futura Bk" pitchFamily="34" charset="0"/>
              </a:rPr>
              <a:t>Encyclopedia</a:t>
            </a:r>
            <a:r>
              <a:rPr lang="en-GB" sz="1400" dirty="0" smtClean="0">
                <a:latin typeface="Futura Bk" pitchFamily="34" charset="0"/>
              </a:rPr>
              <a:t> of Technical Market Indicators, 2003.</a:t>
            </a:r>
          </a:p>
          <a:p>
            <a:pPr marL="92075" indent="-92075">
              <a:buFont typeface="Arial" pitchFamily="34" charset="0"/>
              <a:buChar char="•"/>
            </a:pPr>
            <a:r>
              <a:rPr lang="en-GB" sz="1400" dirty="0" err="1" smtClean="0">
                <a:latin typeface="Futura Bk" pitchFamily="34" charset="0"/>
              </a:rPr>
              <a:t>Fosback</a:t>
            </a:r>
            <a:r>
              <a:rPr lang="en-GB" sz="1400" dirty="0" smtClean="0">
                <a:latin typeface="Futura Bk" pitchFamily="34" charset="0"/>
              </a:rPr>
              <a:t>, Norman: Stock Market Logic, 1976 (1993 edition).</a:t>
            </a:r>
          </a:p>
          <a:p>
            <a:pPr marL="92075" indent="-92075">
              <a:buFont typeface="Arial" pitchFamily="34" charset="0"/>
              <a:buChar char="•"/>
            </a:pPr>
            <a:r>
              <a:rPr lang="en-GB" sz="1400" dirty="0" smtClean="0">
                <a:latin typeface="Futura Bk" pitchFamily="34" charset="0"/>
              </a:rPr>
              <a:t>Granville, Joseph: Strategy of Daily Stock Market Timing for Maximum Profit, 1960.</a:t>
            </a:r>
          </a:p>
          <a:p>
            <a:pPr marL="92075" indent="-92075">
              <a:buFont typeface="Arial" pitchFamily="34" charset="0"/>
              <a:buChar char="•"/>
            </a:pPr>
            <a:r>
              <a:rPr lang="en-GB" sz="1400" dirty="0" smtClean="0">
                <a:latin typeface="Futura Bk" pitchFamily="34" charset="0"/>
              </a:rPr>
              <a:t>Hayes, Timothy: Research Driven Investor, 2000.</a:t>
            </a:r>
          </a:p>
          <a:p>
            <a:pPr marL="92075" indent="-92075">
              <a:buFont typeface="Arial" pitchFamily="34" charset="0"/>
              <a:buChar char="•"/>
            </a:pPr>
            <a:r>
              <a:rPr lang="en-GB" sz="1400" dirty="0" err="1" smtClean="0">
                <a:latin typeface="Futura Bk" pitchFamily="34" charset="0"/>
              </a:rPr>
              <a:t>Jegadeesh</a:t>
            </a:r>
            <a:r>
              <a:rPr lang="en-GB" sz="1400" dirty="0" smtClean="0">
                <a:latin typeface="Futura Bk" pitchFamily="34" charset="0"/>
              </a:rPr>
              <a:t>, Titman: “Returns to buying winners and selling losers”, Journal of Finance, 1993.</a:t>
            </a:r>
          </a:p>
          <a:p>
            <a:pPr marL="92075" indent="-92075">
              <a:buFont typeface="Arial" pitchFamily="34" charset="0"/>
              <a:buChar char="•"/>
            </a:pPr>
            <a:r>
              <a:rPr lang="en-GB" sz="1400" dirty="0" smtClean="0">
                <a:latin typeface="Futura Bk" pitchFamily="34" charset="0"/>
              </a:rPr>
              <a:t>Levy, Robert: “Relative Strength as a criterion for investment selection”, Journal of Finance, 1967.</a:t>
            </a:r>
          </a:p>
          <a:p>
            <a:pPr marL="92075" indent="-92075">
              <a:buFont typeface="Arial" pitchFamily="34" charset="0"/>
              <a:buChar char="•"/>
            </a:pPr>
            <a:r>
              <a:rPr lang="en-GB" sz="1400" dirty="0" smtClean="0">
                <a:latin typeface="Futura Bk" pitchFamily="34" charset="0"/>
              </a:rPr>
              <a:t>_______: “The Relative Strength Concept of Common Stock Price Forecasting”, Investors Intelligence, 1968.</a:t>
            </a:r>
          </a:p>
          <a:p>
            <a:pPr marL="92075" indent="-92075">
              <a:buFont typeface="Arial" pitchFamily="34" charset="0"/>
              <a:buChar char="•"/>
            </a:pPr>
            <a:r>
              <a:rPr lang="en-GB" sz="1400" dirty="0" smtClean="0">
                <a:latin typeface="Futura Bk" pitchFamily="34" charset="0"/>
              </a:rPr>
              <a:t>McClellan, Sherman and Marian: Patterns for Profit, 1970.</a:t>
            </a:r>
          </a:p>
          <a:p>
            <a:pPr marL="92075" indent="-92075"/>
            <a:endParaRPr lang="en-US" sz="1400" dirty="0">
              <a:latin typeface="Futura Bk" pitchFamily="34" charset="0"/>
            </a:endParaRPr>
          </a:p>
        </p:txBody>
      </p:sp>
      <p:sp>
        <p:nvSpPr>
          <p:cNvPr id="7" name="Slide Number Placeholder 6"/>
          <p:cNvSpPr>
            <a:spLocks noGrp="1"/>
          </p:cNvSpPr>
          <p:nvPr>
            <p:ph type="sldNum" sz="quarter" idx="12"/>
          </p:nvPr>
        </p:nvSpPr>
        <p:spPr/>
        <p:txBody>
          <a:bodyPr/>
          <a:lstStyle/>
          <a:p>
            <a:fld id="{2DD39B01-A8A8-4721-B77E-231615509D7A}" type="slidenum">
              <a:rPr lang="en-US" smtClean="0"/>
              <a:pPr/>
              <a:t>39</a:t>
            </a:fld>
            <a:endParaRPr lang="en-US" dirty="0"/>
          </a:p>
        </p:txBody>
      </p:sp>
      <p:sp>
        <p:nvSpPr>
          <p:cNvPr id="9" name="Date Placeholder 8"/>
          <p:cNvSpPr>
            <a:spLocks noGrp="1"/>
          </p:cNvSpPr>
          <p:nvPr>
            <p:ph type="dt" sz="half" idx="10"/>
          </p:nvPr>
        </p:nvSpPr>
        <p:spPr/>
        <p:txBody>
          <a:bodyPr/>
          <a:lstStyle/>
          <a:p>
            <a:fld id="{AF129618-F709-4A6D-AE38-C616AF3A1433}" type="datetime3">
              <a:rPr lang="en-US" smtClean="0"/>
              <a:pPr/>
              <a:t>1 September 2011</a:t>
            </a:fld>
            <a:endParaRPr lang="en-US"/>
          </a:p>
        </p:txBody>
      </p:sp>
      <p:pic>
        <p:nvPicPr>
          <p:cNvPr id="11" name="Picture 10" descr="Aviate logo.jpg"/>
          <p:cNvPicPr>
            <a:picLocks noChangeAspect="1"/>
          </p:cNvPicPr>
          <p:nvPr/>
        </p:nvPicPr>
        <p:blipFill>
          <a:blip r:embed="rId2"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sp>
        <p:nvSpPr>
          <p:cNvPr id="14" name="Title 5"/>
          <p:cNvSpPr txBox="1">
            <a:spLocks/>
          </p:cNvSpPr>
          <p:nvPr/>
        </p:nvSpPr>
        <p:spPr>
          <a:xfrm>
            <a:off x="590872" y="274638"/>
            <a:ext cx="8229600" cy="6540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noProof="0" dirty="0" smtClean="0">
                <a:ln>
                  <a:noFill/>
                </a:ln>
                <a:solidFill>
                  <a:schemeClr val="tx1"/>
                </a:solidFill>
                <a:effectLst/>
                <a:uLnTx/>
                <a:uFillTx/>
                <a:latin typeface="Futura Bk" pitchFamily="34" charset="0"/>
                <a:ea typeface="+mj-ea"/>
                <a:cs typeface="+mj-cs"/>
              </a:rPr>
              <a:t>参考书目</a:t>
            </a:r>
            <a:endParaRPr kumimoji="0" lang="en-US" sz="2800" b="0" i="0" u="none" strike="noStrike" kern="1200" cap="none" spc="0" normalizeH="0" baseline="0" noProof="0" dirty="0">
              <a:ln>
                <a:noFill/>
              </a:ln>
              <a:solidFill>
                <a:schemeClr val="tx1"/>
              </a:solidFill>
              <a:effectLst/>
              <a:uLnTx/>
              <a:uFillTx/>
              <a:latin typeface="Futura Bk" pitchFamily="34" charset="0"/>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新增分析层面</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4</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sp>
        <p:nvSpPr>
          <p:cNvPr id="9" name="TextBox 8"/>
          <p:cNvSpPr txBox="1"/>
          <p:nvPr/>
        </p:nvSpPr>
        <p:spPr>
          <a:xfrm>
            <a:off x="611560" y="1628800"/>
            <a:ext cx="7704856" cy="3046988"/>
          </a:xfrm>
          <a:prstGeom prst="rect">
            <a:avLst/>
          </a:prstGeom>
          <a:noFill/>
        </p:spPr>
        <p:txBody>
          <a:bodyPr wrap="square" rtlCol="0">
            <a:spAutoFit/>
          </a:bodyPr>
          <a:lstStyle/>
          <a:p>
            <a:r>
              <a:rPr lang="en-US" sz="1600" b="1" dirty="0" smtClean="0"/>
              <a:t>1.</a:t>
            </a:r>
            <a:r>
              <a:rPr lang="zh-CN" altLang="en-US" sz="1600" b="1" dirty="0" smtClean="0"/>
              <a:t>成交量</a:t>
            </a:r>
            <a:endParaRPr lang="en-US" sz="1600" b="1" dirty="0" smtClean="0"/>
          </a:p>
          <a:p>
            <a:endParaRPr lang="en-US" sz="1600" dirty="0" smtClean="0"/>
          </a:p>
          <a:p>
            <a:pPr lvl="0"/>
            <a:r>
              <a:rPr lang="zh-CN" altLang="en-US" sz="1600" dirty="0" smtClean="0"/>
              <a:t>成交量用于验证图表中价格行为，或价格行为的缺失。成交量显示投资者需要根据外部信息（基本面信息或技术面信息）采取行动。</a:t>
            </a:r>
            <a:endParaRPr lang="en-US" sz="1600" dirty="0" smtClean="0"/>
          </a:p>
          <a:p>
            <a:pPr lvl="0"/>
            <a:endParaRPr lang="en-GB" sz="1600" dirty="0" smtClean="0"/>
          </a:p>
          <a:p>
            <a:r>
              <a:rPr lang="en-US" sz="1600" b="1" dirty="0" smtClean="0"/>
              <a:t>2.</a:t>
            </a:r>
            <a:r>
              <a:rPr lang="zh-CN" altLang="en-US" sz="1600" b="1" dirty="0" smtClean="0"/>
              <a:t>股市指标</a:t>
            </a:r>
            <a:endParaRPr lang="en-US" sz="1600" b="1" dirty="0" smtClean="0"/>
          </a:p>
          <a:p>
            <a:pPr lvl="0"/>
            <a:endParaRPr lang="en-US" sz="1600" dirty="0" smtClean="0"/>
          </a:p>
          <a:p>
            <a:pPr lvl="0"/>
            <a:r>
              <a:rPr lang="zh-CN" altLang="en-US" sz="1600" dirty="0" smtClean="0"/>
              <a:t>用于更好地理解市场总体的“结构”。</a:t>
            </a:r>
            <a:endParaRPr lang="en-US" sz="1600" dirty="0" smtClean="0"/>
          </a:p>
          <a:p>
            <a:endParaRPr lang="en-GB" sz="1600" b="1" dirty="0" smtClean="0"/>
          </a:p>
          <a:p>
            <a:r>
              <a:rPr lang="en-US" sz="1600" b="1" dirty="0" smtClean="0"/>
              <a:t>3.</a:t>
            </a:r>
            <a:r>
              <a:rPr lang="zh-CN" altLang="en-US" sz="1600" b="1" dirty="0" smtClean="0"/>
              <a:t>相对强势</a:t>
            </a:r>
            <a:endParaRPr lang="en-US" sz="1600" dirty="0" smtClean="0"/>
          </a:p>
          <a:p>
            <a:endParaRPr lang="en-US" sz="1600" dirty="0" smtClean="0"/>
          </a:p>
          <a:p>
            <a:pPr lvl="0"/>
            <a:r>
              <a:rPr lang="zh-CN" altLang="en-US" sz="1600" dirty="0" smtClean="0"/>
              <a:t>用于观察投资者在不同资产类别、行业、股票之间的流动。</a:t>
            </a:r>
            <a:endParaRPr lang="en-US" sz="1600" dirty="0" smtClean="0"/>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371600" y="1943100"/>
            <a:ext cx="7772400" cy="930275"/>
          </a:xfrm>
        </p:spPr>
        <p:txBody>
          <a:bodyPr>
            <a:noAutofit/>
          </a:bodyPr>
          <a:lstStyle/>
          <a:p>
            <a:pPr algn="l"/>
            <a:r>
              <a:rPr lang="zh-CN" altLang="en-US" sz="2400" b="1" dirty="0" smtClean="0">
                <a:solidFill>
                  <a:srgbClr val="996633"/>
                </a:solidFill>
                <a:latin typeface="Times New Roman" pitchFamily="18" charset="0"/>
                <a:ea typeface="宋体" pitchFamily="2" charset="-122"/>
                <a:cs typeface="Times New Roman" pitchFamily="18" charset="0"/>
              </a:rPr>
              <a:t>中文翻译由中国庄禾投资友情提供。</a:t>
            </a:r>
            <a:r>
              <a:rPr lang="en-US" altLang="zh-CN" sz="2400" dirty="0" smtClean="0">
                <a:solidFill>
                  <a:srgbClr val="996633"/>
                </a:solidFill>
                <a:latin typeface="Times New Roman" pitchFamily="18" charset="0"/>
                <a:ea typeface="宋体" pitchFamily="2" charset="-122"/>
                <a:cs typeface="Times New Roman" pitchFamily="18" charset="0"/>
              </a:rPr>
              <a:t/>
            </a:r>
            <a:br>
              <a:rPr lang="en-US" altLang="zh-CN" sz="2400" dirty="0" smtClean="0">
                <a:solidFill>
                  <a:srgbClr val="996633"/>
                </a:solidFill>
                <a:latin typeface="Times New Roman" pitchFamily="18" charset="0"/>
                <a:ea typeface="宋体" pitchFamily="2" charset="-122"/>
                <a:cs typeface="Times New Roman" pitchFamily="18" charset="0"/>
              </a:rPr>
            </a:br>
            <a:r>
              <a:rPr lang="zh-CN" altLang="en-US" sz="1600" dirty="0" smtClean="0">
                <a:solidFill>
                  <a:srgbClr val="996633"/>
                </a:solidFill>
                <a:latin typeface="Times New Roman" pitchFamily="18" charset="0"/>
                <a:ea typeface="宋体" pitchFamily="2" charset="-122"/>
                <a:cs typeface="Times New Roman" pitchFamily="18" charset="0"/>
              </a:rPr>
              <a:t>由于译者时间精力有限，译文中难免有疏漏和不当之处，敬请批评指正。</a:t>
            </a:r>
            <a:r>
              <a:rPr lang="en-US" altLang="zh-CN" sz="2400" dirty="0" smtClean="0">
                <a:solidFill>
                  <a:srgbClr val="996633"/>
                </a:solidFill>
                <a:latin typeface="Times New Roman" pitchFamily="18" charset="0"/>
                <a:ea typeface="宋体" pitchFamily="2" charset="-122"/>
                <a:cs typeface="Times New Roman" pitchFamily="18" charset="0"/>
              </a:rPr>
              <a:t/>
            </a:r>
            <a:br>
              <a:rPr lang="en-US" altLang="zh-CN" sz="2400" dirty="0" smtClean="0">
                <a:solidFill>
                  <a:srgbClr val="996633"/>
                </a:solidFill>
                <a:latin typeface="Times New Roman" pitchFamily="18" charset="0"/>
                <a:ea typeface="宋体" pitchFamily="2" charset="-122"/>
                <a:cs typeface="Times New Roman" pitchFamily="18" charset="0"/>
              </a:rPr>
            </a:br>
            <a:r>
              <a:rPr lang="en-US" altLang="zh-CN" sz="2400" dirty="0" smtClean="0">
                <a:solidFill>
                  <a:srgbClr val="996633"/>
                </a:solidFill>
                <a:latin typeface="Times New Roman" pitchFamily="18" charset="0"/>
                <a:ea typeface="宋体" pitchFamily="2" charset="-122"/>
                <a:cs typeface="Times New Roman" pitchFamily="18" charset="0"/>
              </a:rPr>
              <a:t/>
            </a:r>
            <a:br>
              <a:rPr lang="en-US" altLang="zh-CN" sz="2400" dirty="0" smtClean="0">
                <a:solidFill>
                  <a:srgbClr val="996633"/>
                </a:solidFill>
                <a:latin typeface="Times New Roman" pitchFamily="18" charset="0"/>
                <a:ea typeface="宋体" pitchFamily="2" charset="-122"/>
                <a:cs typeface="Times New Roman" pitchFamily="18" charset="0"/>
              </a:rPr>
            </a:br>
            <a:r>
              <a:rPr lang="en-US" altLang="zh-CN" sz="2400" dirty="0" smtClean="0">
                <a:solidFill>
                  <a:srgbClr val="996633"/>
                </a:solidFill>
                <a:latin typeface="Times New Roman" pitchFamily="18" charset="0"/>
                <a:ea typeface="宋体" pitchFamily="2" charset="-122"/>
                <a:cs typeface="Times New Roman" pitchFamily="18" charset="0"/>
              </a:rPr>
              <a:t>Unofficial translation provided by China </a:t>
            </a:r>
            <a:r>
              <a:rPr lang="en-US" altLang="zh-CN" sz="2400" dirty="0" err="1" smtClean="0">
                <a:solidFill>
                  <a:srgbClr val="996633"/>
                </a:solidFill>
                <a:latin typeface="Times New Roman" pitchFamily="18" charset="0"/>
                <a:ea typeface="宋体" pitchFamily="2" charset="-122"/>
                <a:cs typeface="Times New Roman" pitchFamily="18" charset="0"/>
              </a:rPr>
              <a:t>Zhuanghe</a:t>
            </a:r>
            <a:r>
              <a:rPr lang="en-US" altLang="zh-CN" sz="2400" dirty="0" smtClean="0">
                <a:solidFill>
                  <a:srgbClr val="996633"/>
                </a:solidFill>
                <a:latin typeface="Times New Roman" pitchFamily="18" charset="0"/>
                <a:ea typeface="宋体" pitchFamily="2" charset="-122"/>
                <a:cs typeface="Times New Roman" pitchFamily="18" charset="0"/>
              </a:rPr>
              <a:t> Investment Consulting Co., Ltd. (CZH)</a:t>
            </a:r>
            <a:endParaRPr lang="zh-CN" altLang="en-US" sz="2400" dirty="0" smtClean="0">
              <a:solidFill>
                <a:srgbClr val="996633"/>
              </a:solidFill>
              <a:latin typeface="Times New Roman" pitchFamily="18" charset="0"/>
              <a:ea typeface="宋体" pitchFamily="2" charset="-122"/>
              <a:cs typeface="Times New Roman" pitchFamily="18" charset="0"/>
            </a:endParaRPr>
          </a:p>
        </p:txBody>
      </p:sp>
      <p:sp>
        <p:nvSpPr>
          <p:cNvPr id="52227" name="Text Box 4"/>
          <p:cNvSpPr txBox="1">
            <a:spLocks noChangeArrowheads="1"/>
          </p:cNvSpPr>
          <p:nvPr/>
        </p:nvSpPr>
        <p:spPr bwMode="auto">
          <a:xfrm>
            <a:off x="1252538" y="4086225"/>
            <a:ext cx="3546475" cy="1872330"/>
          </a:xfrm>
          <a:prstGeom prst="rect">
            <a:avLst/>
          </a:prstGeom>
          <a:noFill/>
          <a:ln w="12700" algn="ctr">
            <a:noFill/>
            <a:miter lim="800000"/>
            <a:headEnd/>
            <a:tailEnd/>
          </a:ln>
        </p:spPr>
        <p:txBody>
          <a:bodyPr lIns="113811" tIns="56907" rIns="113811" bIns="56907">
            <a:spAutoFit/>
          </a:bodyPr>
          <a:lstStyle/>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中国  北京 </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建国门内大街</a:t>
            </a:r>
            <a:r>
              <a:rPr lang="en-US" altLang="zh-CN" sz="1200" dirty="0">
                <a:solidFill>
                  <a:srgbClr val="996633"/>
                </a:solidFill>
                <a:latin typeface="Arial" charset="0"/>
                <a:ea typeface="宋体" pitchFamily="2" charset="-122"/>
              </a:rPr>
              <a:t>7</a:t>
            </a:r>
            <a:r>
              <a:rPr lang="zh-CN" altLang="en-US" sz="1200" dirty="0">
                <a:solidFill>
                  <a:srgbClr val="996633"/>
                </a:solidFill>
                <a:latin typeface="Arial" charset="0"/>
                <a:ea typeface="宋体" pitchFamily="2" charset="-122"/>
              </a:rPr>
              <a:t>号</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光华长安大厦</a:t>
            </a:r>
            <a:r>
              <a:rPr lang="en-US" altLang="zh-CN" sz="1200" dirty="0">
                <a:solidFill>
                  <a:srgbClr val="996633"/>
                </a:solidFill>
                <a:latin typeface="Arial" charset="0"/>
                <a:ea typeface="宋体" pitchFamily="2" charset="-122"/>
              </a:rPr>
              <a:t>A</a:t>
            </a:r>
            <a:r>
              <a:rPr lang="zh-CN" altLang="en-US" sz="1200" dirty="0">
                <a:solidFill>
                  <a:srgbClr val="996633"/>
                </a:solidFill>
                <a:latin typeface="Arial" charset="0"/>
                <a:ea typeface="宋体" pitchFamily="2" charset="-122"/>
              </a:rPr>
              <a:t>座</a:t>
            </a:r>
            <a:r>
              <a:rPr lang="en-US" altLang="zh-CN" sz="1200" dirty="0">
                <a:solidFill>
                  <a:srgbClr val="996633"/>
                </a:solidFill>
                <a:latin typeface="Arial" charset="0"/>
                <a:ea typeface="宋体" pitchFamily="2" charset="-122"/>
              </a:rPr>
              <a:t>307</a:t>
            </a:r>
            <a:r>
              <a:rPr lang="zh-CN" altLang="en-US" sz="1200" dirty="0">
                <a:solidFill>
                  <a:srgbClr val="996633"/>
                </a:solidFill>
                <a:latin typeface="Arial" charset="0"/>
                <a:ea typeface="宋体" pitchFamily="2" charset="-122"/>
              </a:rPr>
              <a:t>室</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邮编</a:t>
            </a:r>
            <a:r>
              <a:rPr lang="en-US" altLang="zh-CN" sz="1200" dirty="0">
                <a:solidFill>
                  <a:srgbClr val="996633"/>
                </a:solidFill>
                <a:latin typeface="Arial" charset="0"/>
                <a:ea typeface="宋体" pitchFamily="2" charset="-122"/>
              </a:rPr>
              <a:t>: 100005</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电话</a:t>
            </a:r>
            <a:r>
              <a:rPr lang="en-US" altLang="zh-CN" sz="1200" dirty="0">
                <a:solidFill>
                  <a:srgbClr val="996633"/>
                </a:solidFill>
                <a:latin typeface="Arial" charset="0"/>
                <a:ea typeface="宋体" pitchFamily="2" charset="-122"/>
              </a:rPr>
              <a:t>: +86 10 5911 1088</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传真</a:t>
            </a:r>
            <a:r>
              <a:rPr lang="en-US" altLang="zh-CN" sz="1200" dirty="0">
                <a:solidFill>
                  <a:srgbClr val="996633"/>
                </a:solidFill>
                <a:latin typeface="Arial" charset="0"/>
                <a:ea typeface="宋体" pitchFamily="2" charset="-122"/>
              </a:rPr>
              <a:t>: +86 10 5911 1089</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联系</a:t>
            </a:r>
            <a:r>
              <a:rPr lang="en-US" altLang="zh-CN" sz="1200" dirty="0">
                <a:solidFill>
                  <a:srgbClr val="996633"/>
                </a:solidFill>
                <a:latin typeface="Arial" charset="0"/>
                <a:ea typeface="宋体" pitchFamily="2" charset="-122"/>
              </a:rPr>
              <a:t>: mzhong@chinazhuanghe.com</a:t>
            </a:r>
          </a:p>
          <a:p>
            <a:pPr marL="742950" indent="-285750" algn="l">
              <a:lnSpc>
                <a:spcPct val="80000"/>
              </a:lnSpc>
              <a:buClr>
                <a:schemeClr val="accent2"/>
              </a:buClr>
              <a:buFont typeface="Wingdings" pitchFamily="2" charset="2"/>
              <a:buNone/>
            </a:pPr>
            <a:endParaRPr lang="zh-CN" altLang="en-US" dirty="0">
              <a:solidFill>
                <a:srgbClr val="996633"/>
              </a:solidFill>
              <a:latin typeface="Arial" charset="0"/>
              <a:ea typeface="宋体" pitchFamily="2" charset="-122"/>
            </a:endParaRPr>
          </a:p>
        </p:txBody>
      </p:sp>
      <p:sp>
        <p:nvSpPr>
          <p:cNvPr id="52228" name="Text Box 5"/>
          <p:cNvSpPr txBox="1">
            <a:spLocks noChangeArrowheads="1"/>
          </p:cNvSpPr>
          <p:nvPr/>
        </p:nvSpPr>
        <p:spPr bwMode="auto">
          <a:xfrm>
            <a:off x="5200650" y="4067175"/>
            <a:ext cx="4105275" cy="1885950"/>
          </a:xfrm>
          <a:prstGeom prst="rect">
            <a:avLst/>
          </a:prstGeom>
          <a:noFill/>
          <a:ln w="12700" algn="ctr">
            <a:noFill/>
            <a:miter lim="800000"/>
            <a:headEnd/>
            <a:tailEnd/>
          </a:ln>
        </p:spPr>
        <p:txBody>
          <a:bodyPr wrap="square" lIns="113811" tIns="56907" rIns="113811" bIns="56907">
            <a:spAutoFit/>
          </a:bodyPr>
          <a:lstStyle/>
          <a:p>
            <a:pPr marL="742950" indent="-285750" algn="l">
              <a:lnSpc>
                <a:spcPct val="80000"/>
              </a:lnSpc>
              <a:spcBef>
                <a:spcPct val="40000"/>
              </a:spcBef>
              <a:buClr>
                <a:schemeClr val="accent2"/>
              </a:buClr>
            </a:pPr>
            <a:r>
              <a:rPr lang="zh-CN" altLang="en-US" sz="1200" dirty="0">
                <a:solidFill>
                  <a:srgbClr val="996633"/>
                </a:solidFill>
                <a:latin typeface="Arial" charset="0"/>
                <a:ea typeface="宋体" pitchFamily="2" charset="-122"/>
              </a:rPr>
              <a:t>英国  伦敦</a:t>
            </a: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Add: 83 Baker Street, </a:t>
            </a: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         London, W1U 6AG, </a:t>
            </a: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         United Kingdom</a:t>
            </a:r>
          </a:p>
          <a:p>
            <a:pPr marL="742950" indent="-285750" algn="l">
              <a:lnSpc>
                <a:spcPct val="80000"/>
              </a:lnSpc>
              <a:spcBef>
                <a:spcPct val="40000"/>
              </a:spcBef>
              <a:buClr>
                <a:schemeClr val="accent2"/>
              </a:buClr>
            </a:pPr>
            <a:endParaRPr lang="en-US" altLang="zh-CN" sz="1200" dirty="0">
              <a:solidFill>
                <a:srgbClr val="996633"/>
              </a:solidFill>
              <a:latin typeface="Arial" charset="0"/>
              <a:ea typeface="宋体" pitchFamily="2" charset="-122"/>
            </a:endParaRP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Tel: +44 (0) 20 7034 7924 </a:t>
            </a: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Contact: fgao@chinazhuanghe.com</a:t>
            </a:r>
          </a:p>
          <a:p>
            <a:pPr marL="742950" indent="-285750" algn="l">
              <a:lnSpc>
                <a:spcPct val="80000"/>
              </a:lnSpc>
              <a:spcBef>
                <a:spcPct val="40000"/>
              </a:spcBef>
              <a:buClr>
                <a:schemeClr val="accent2"/>
              </a:buClr>
              <a:buFont typeface="Wingdings" pitchFamily="2" charset="2"/>
              <a:buNone/>
            </a:pPr>
            <a:endParaRPr lang="en-US" altLang="zh-CN" dirty="0">
              <a:solidFill>
                <a:srgbClr val="996633"/>
              </a:solidFill>
              <a:latin typeface="Arial" charset="0"/>
              <a:ea typeface="宋体" pitchFamily="2" charset="-122"/>
            </a:endParaRPr>
          </a:p>
        </p:txBody>
      </p:sp>
      <p:sp>
        <p:nvSpPr>
          <p:cNvPr id="52229" name="Line 11"/>
          <p:cNvSpPr>
            <a:spLocks noChangeShapeType="1"/>
          </p:cNvSpPr>
          <p:nvPr/>
        </p:nvSpPr>
        <p:spPr bwMode="auto">
          <a:xfrm rot="10800000" flipH="1">
            <a:off x="200025" y="6330950"/>
            <a:ext cx="8420100" cy="0"/>
          </a:xfrm>
          <a:prstGeom prst="line">
            <a:avLst/>
          </a:prstGeom>
          <a:noFill/>
          <a:ln w="9525">
            <a:solidFill>
              <a:srgbClr val="D2780A"/>
            </a:solidFill>
            <a:round/>
            <a:headEnd/>
            <a:tailEnd/>
          </a:ln>
        </p:spPr>
        <p:txBody>
          <a:bodyPr lIns="0" tIns="0" rIns="0" bIns="0"/>
          <a:lstStyle/>
          <a:p>
            <a:endParaRPr lang="zh-CN" altLang="en-US"/>
          </a:p>
        </p:txBody>
      </p:sp>
      <p:pic>
        <p:nvPicPr>
          <p:cNvPr id="52230" name="Picture 2"/>
          <p:cNvPicPr>
            <a:picLocks noChangeAspect="1" noChangeArrowheads="1"/>
          </p:cNvPicPr>
          <p:nvPr/>
        </p:nvPicPr>
        <p:blipFill>
          <a:blip r:embed="rId2"/>
          <a:srcRect/>
          <a:stretch>
            <a:fillRect/>
          </a:stretch>
        </p:blipFill>
        <p:spPr bwMode="auto">
          <a:xfrm>
            <a:off x="8331200" y="6359525"/>
            <a:ext cx="377825" cy="288925"/>
          </a:xfrm>
          <a:prstGeom prst="rect">
            <a:avLst/>
          </a:prstGeom>
          <a:noFill/>
          <a:ln w="9525">
            <a:noFill/>
            <a:miter lim="800000"/>
            <a:headEnd/>
            <a:tailEnd/>
          </a:ln>
        </p:spPr>
      </p:pic>
      <p:pic>
        <p:nvPicPr>
          <p:cNvPr id="52231" name="Picture 16" descr="GQ1"/>
          <p:cNvPicPr>
            <a:picLocks noChangeArrowheads="1"/>
          </p:cNvPicPr>
          <p:nvPr/>
        </p:nvPicPr>
        <p:blipFill>
          <a:blip r:embed="rId3"/>
          <a:srcRect/>
          <a:stretch>
            <a:fillRect/>
          </a:stretch>
        </p:blipFill>
        <p:spPr bwMode="auto">
          <a:xfrm>
            <a:off x="714375" y="4357688"/>
            <a:ext cx="889000" cy="887412"/>
          </a:xfrm>
          <a:prstGeom prst="rect">
            <a:avLst/>
          </a:prstGeom>
          <a:noFill/>
          <a:ln w="9525">
            <a:noFill/>
            <a:miter lim="800000"/>
            <a:headEnd/>
            <a:tailEnd/>
          </a:ln>
        </p:spPr>
      </p:pic>
      <p:pic>
        <p:nvPicPr>
          <p:cNvPr id="52232" name="Picture 17" descr="GQ2"/>
          <p:cNvPicPr>
            <a:picLocks noChangeArrowheads="1"/>
          </p:cNvPicPr>
          <p:nvPr/>
        </p:nvPicPr>
        <p:blipFill>
          <a:blip r:embed="rId4"/>
          <a:srcRect/>
          <a:stretch>
            <a:fillRect/>
          </a:stretch>
        </p:blipFill>
        <p:spPr bwMode="auto">
          <a:xfrm>
            <a:off x="4733925" y="4352925"/>
            <a:ext cx="889000" cy="889000"/>
          </a:xfrm>
          <a:prstGeom prst="rect">
            <a:avLst/>
          </a:prstGeom>
          <a:noFill/>
          <a:ln w="9525">
            <a:noFill/>
            <a:miter lim="800000"/>
            <a:headEnd/>
            <a:tailEnd/>
          </a:ln>
        </p:spPr>
      </p:pic>
      <p:pic>
        <p:nvPicPr>
          <p:cNvPr id="52233" name="Picture 4"/>
          <p:cNvPicPr>
            <a:picLocks noChangeAspect="1" noChangeArrowheads="1"/>
          </p:cNvPicPr>
          <p:nvPr/>
        </p:nvPicPr>
        <p:blipFill>
          <a:blip r:embed="rId5"/>
          <a:srcRect/>
          <a:stretch>
            <a:fillRect/>
          </a:stretch>
        </p:blipFill>
        <p:spPr bwMode="auto">
          <a:xfrm>
            <a:off x="1428750" y="571500"/>
            <a:ext cx="3819525" cy="723900"/>
          </a:xfrm>
          <a:prstGeom prst="rect">
            <a:avLst/>
          </a:prstGeom>
          <a:noFill/>
          <a:ln w="9525">
            <a:noFill/>
            <a:miter lim="800000"/>
            <a:headEnd/>
            <a:tailEnd/>
          </a:ln>
        </p:spPr>
      </p:pic>
      <p:pic>
        <p:nvPicPr>
          <p:cNvPr id="52234" name="Picture 1"/>
          <p:cNvPicPr>
            <a:picLocks noChangeAspect="1" noChangeArrowheads="1"/>
          </p:cNvPicPr>
          <p:nvPr/>
        </p:nvPicPr>
        <p:blipFill>
          <a:blip r:embed="rId6"/>
          <a:srcRect/>
          <a:stretch>
            <a:fillRect/>
          </a:stretch>
        </p:blipFill>
        <p:spPr bwMode="auto">
          <a:xfrm>
            <a:off x="642938" y="500063"/>
            <a:ext cx="1038225" cy="790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 </a:t>
            </a:r>
            <a:r>
              <a:rPr lang="en-GB" sz="2800" dirty="0" smtClean="0"/>
              <a:t>&amp; </a:t>
            </a:r>
            <a:r>
              <a:rPr lang="zh-CN" altLang="en-US" sz="2800" dirty="0" smtClean="0"/>
              <a:t>持仓量指标</a:t>
            </a:r>
            <a:r>
              <a:rPr lang="en-GB" sz="2800" dirty="0" smtClean="0"/>
              <a:t>: </a:t>
            </a:r>
            <a:r>
              <a:rPr lang="zh-CN" altLang="en-US" sz="2800" dirty="0" smtClean="0"/>
              <a:t>定义</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5</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sp>
        <p:nvSpPr>
          <p:cNvPr id="9" name="TextBox 8"/>
          <p:cNvSpPr txBox="1"/>
          <p:nvPr/>
        </p:nvSpPr>
        <p:spPr>
          <a:xfrm>
            <a:off x="611560" y="1628800"/>
            <a:ext cx="7704856" cy="2554545"/>
          </a:xfrm>
          <a:prstGeom prst="rect">
            <a:avLst/>
          </a:prstGeom>
          <a:noFill/>
        </p:spPr>
        <p:txBody>
          <a:bodyPr wrap="square" rtlCol="0">
            <a:spAutoFit/>
          </a:bodyPr>
          <a:lstStyle/>
          <a:p>
            <a:pPr marL="92075" indent="-92075">
              <a:buFont typeface="Arial" pitchFamily="34" charset="0"/>
              <a:buChar char="•"/>
            </a:pPr>
            <a:r>
              <a:rPr lang="zh-CN" altLang="en-US" sz="1600" b="1" dirty="0" smtClean="0"/>
              <a:t>成交量</a:t>
            </a:r>
            <a:r>
              <a:rPr lang="zh-CN" altLang="en-US" sz="1600" dirty="0" smtClean="0"/>
              <a:t> </a:t>
            </a:r>
            <a:r>
              <a:rPr lang="en-GB" sz="1600" dirty="0" smtClean="0"/>
              <a:t>:</a:t>
            </a:r>
            <a:r>
              <a:rPr lang="zh-CN" altLang="en-US" sz="1600" dirty="0" smtClean="0"/>
              <a:t>指在某一时段内</a:t>
            </a:r>
            <a:r>
              <a:rPr lang="en-GB" sz="1600" dirty="0" smtClean="0"/>
              <a:t>(</a:t>
            </a:r>
            <a:r>
              <a:rPr lang="zh-CN" altLang="en-US" sz="1600" dirty="0" smtClean="0"/>
              <a:t>一天、一周或一月</a:t>
            </a:r>
            <a:r>
              <a:rPr lang="en-GB" sz="1600" dirty="0" smtClean="0"/>
              <a:t>)</a:t>
            </a:r>
            <a:r>
              <a:rPr lang="zh-CN" altLang="en-US" sz="1600" dirty="0" smtClean="0"/>
              <a:t>具体股票</a:t>
            </a:r>
            <a:r>
              <a:rPr lang="en-US" altLang="zh-CN" sz="1600" dirty="0" smtClean="0"/>
              <a:t>/</a:t>
            </a:r>
            <a:r>
              <a:rPr lang="zh-CN" altLang="en-US" sz="1600" dirty="0" smtClean="0"/>
              <a:t>合约</a:t>
            </a:r>
            <a:r>
              <a:rPr lang="en-GB" sz="1600" dirty="0" smtClean="0"/>
              <a:t>(</a:t>
            </a:r>
            <a:r>
              <a:rPr lang="zh-CN" altLang="en-US" sz="1600" dirty="0" smtClean="0"/>
              <a:t>针对期货或期权市场</a:t>
            </a:r>
            <a:r>
              <a:rPr lang="en-GB" sz="1600" dirty="0" smtClean="0"/>
              <a:t>)</a:t>
            </a:r>
            <a:r>
              <a:rPr lang="zh-CN" altLang="en-US" sz="1600" dirty="0" smtClean="0"/>
              <a:t>的</a:t>
            </a:r>
            <a:r>
              <a:rPr lang="zh-CN" altLang="en-US" sz="1600" u="sng" dirty="0" smtClean="0"/>
              <a:t>交易</a:t>
            </a:r>
            <a:r>
              <a:rPr lang="zh-CN" altLang="en-US" sz="1600" dirty="0" smtClean="0"/>
              <a:t>数</a:t>
            </a:r>
            <a:r>
              <a:rPr lang="en-GB" sz="1600" dirty="0" smtClean="0"/>
              <a:t>. </a:t>
            </a:r>
            <a:r>
              <a:rPr lang="zh-CN" altLang="en-US" sz="1600" dirty="0" smtClean="0"/>
              <a:t>日间成交量被称为跳动量</a:t>
            </a:r>
            <a:r>
              <a:rPr lang="en-GB" sz="1600" dirty="0" smtClean="0"/>
              <a:t> (</a:t>
            </a:r>
            <a:r>
              <a:rPr lang="zh-CN" altLang="en-US" sz="1600" dirty="0" smtClean="0"/>
              <a:t>一次交易涉及的股票</a:t>
            </a:r>
            <a:r>
              <a:rPr lang="en-US" altLang="zh-CN" sz="1600" dirty="0" smtClean="0"/>
              <a:t>/</a:t>
            </a:r>
            <a:r>
              <a:rPr lang="zh-CN" altLang="en-US" sz="1600" dirty="0" smtClean="0"/>
              <a:t>合约</a:t>
            </a:r>
            <a:r>
              <a:rPr lang="en-GB" sz="1600" dirty="0" smtClean="0"/>
              <a:t>).</a:t>
            </a:r>
          </a:p>
          <a:p>
            <a:pPr marL="92075" indent="-92075">
              <a:buFont typeface="Arial" pitchFamily="34" charset="0"/>
              <a:buChar char="•"/>
            </a:pPr>
            <a:endParaRPr lang="en-GB" sz="1600" dirty="0" smtClean="0"/>
          </a:p>
          <a:p>
            <a:pPr marL="92075" indent="-92075">
              <a:buFont typeface="Arial" pitchFamily="34" charset="0"/>
              <a:buChar char="•"/>
            </a:pPr>
            <a:r>
              <a:rPr lang="zh-CN" altLang="en-US" sz="1600" b="1" dirty="0" smtClean="0"/>
              <a:t>未平仓合约数或持仓量</a:t>
            </a:r>
            <a:r>
              <a:rPr lang="en-GB" sz="1600" dirty="0" smtClean="0"/>
              <a:t>: </a:t>
            </a:r>
            <a:r>
              <a:rPr lang="zh-CN" altLang="en-US" sz="1600" dirty="0" smtClean="0"/>
              <a:t>尤其适用于仅交易合约的期货和期权市场。指每一交割月当中任一时间的流通中的合约数（即未平仓合约）。到了交割期限，持仓人或平仓了结交易，或进行实物交割（对于金融期货则是进行现金结算）</a:t>
            </a:r>
            <a:endParaRPr lang="en-GB" sz="1600" dirty="0" smtClean="0"/>
          </a:p>
          <a:p>
            <a:pPr marL="92075" indent="-92075">
              <a:buFont typeface="Arial" pitchFamily="34" charset="0"/>
              <a:buChar char="•"/>
            </a:pPr>
            <a:endParaRPr lang="en-GB" sz="1600" dirty="0" smtClean="0"/>
          </a:p>
          <a:p>
            <a:pPr marL="92075" indent="-92075">
              <a:buFont typeface="Arial" pitchFamily="34" charset="0"/>
              <a:buChar char="•"/>
            </a:pPr>
            <a:r>
              <a:rPr lang="zh-CN" altLang="en-US" sz="1600" b="1" dirty="0" smtClean="0"/>
              <a:t>总持仓量</a:t>
            </a:r>
            <a:r>
              <a:rPr lang="en-GB" sz="1600" dirty="0" smtClean="0"/>
              <a:t>: </a:t>
            </a:r>
            <a:r>
              <a:rPr lang="zh-CN" altLang="en-US" sz="1600" dirty="0" smtClean="0"/>
              <a:t>所有交割月份内持仓量的总和。</a:t>
            </a:r>
            <a:endParaRPr lang="en-GB" sz="1600" dirty="0" smtClean="0"/>
          </a:p>
          <a:p>
            <a:pPr marL="92075" indent="-92075">
              <a:buFont typeface="Arial" pitchFamily="34" charset="0"/>
              <a:buChar char="•"/>
            </a:pPr>
            <a:endParaRPr lang="en-GB" sz="1600" dirty="0" smtClean="0"/>
          </a:p>
          <a:p>
            <a:pPr marL="92075" indent="-92075">
              <a:buFont typeface="Arial" pitchFamily="34" charset="0"/>
              <a:buChar char="•"/>
            </a:pPr>
            <a:r>
              <a:rPr lang="zh-CN" altLang="en-US" sz="1600" dirty="0" smtClean="0"/>
              <a:t>持仓量指标与成交量一样，是估计流动性的绝佳工具。</a:t>
            </a:r>
            <a:endParaRPr lang="en-US" sz="1600" dirty="0" smtClean="0"/>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 </a:t>
            </a:r>
            <a:r>
              <a:rPr lang="en-GB" sz="2800" dirty="0" smtClean="0"/>
              <a:t>&amp; </a:t>
            </a:r>
            <a:r>
              <a:rPr lang="zh-CN" altLang="en-US" sz="2800" dirty="0" smtClean="0"/>
              <a:t>持仓量指标</a:t>
            </a:r>
            <a:r>
              <a:rPr lang="en-GB" sz="2800" dirty="0" smtClean="0"/>
              <a:t>: </a:t>
            </a:r>
            <a:r>
              <a:rPr lang="zh-CN" altLang="en-US" sz="2800" dirty="0" smtClean="0"/>
              <a:t>快速示例</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6</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sp>
        <p:nvSpPr>
          <p:cNvPr id="9" name="TextBox 8"/>
          <p:cNvSpPr txBox="1"/>
          <p:nvPr/>
        </p:nvSpPr>
        <p:spPr>
          <a:xfrm>
            <a:off x="467544" y="1700808"/>
            <a:ext cx="8208912" cy="2739211"/>
          </a:xfrm>
          <a:prstGeom prst="rect">
            <a:avLst/>
          </a:prstGeom>
          <a:noFill/>
        </p:spPr>
        <p:txBody>
          <a:bodyPr wrap="square" rtlCol="0">
            <a:spAutoFit/>
          </a:bodyPr>
          <a:lstStyle/>
          <a:p>
            <a:r>
              <a:rPr lang="en-GB" sz="1600" b="1" dirty="0" smtClean="0"/>
              <a:t>S&amp;P 500 </a:t>
            </a:r>
            <a:r>
              <a:rPr lang="en-US" altLang="zh-CN" sz="1600" b="1" dirty="0" smtClean="0"/>
              <a:t>2011.9</a:t>
            </a:r>
            <a:r>
              <a:rPr lang="zh-CN" altLang="en-US" sz="1600" b="1" dirty="0" smtClean="0"/>
              <a:t>期货交易</a:t>
            </a:r>
            <a:r>
              <a:rPr lang="en-GB" sz="1600" b="1" dirty="0" smtClean="0"/>
              <a:t>(</a:t>
            </a:r>
            <a:r>
              <a:rPr lang="zh-CN" altLang="en-US" sz="1600" b="1" dirty="0" smtClean="0"/>
              <a:t>假设市场中只有交易者</a:t>
            </a:r>
            <a:r>
              <a:rPr lang="en-US" altLang="zh-CN" sz="1600" b="1" dirty="0" smtClean="0"/>
              <a:t>A</a:t>
            </a:r>
            <a:r>
              <a:rPr lang="zh-CN" altLang="en-US" sz="1600" b="1" dirty="0" smtClean="0"/>
              <a:t>和</a:t>
            </a:r>
            <a:r>
              <a:rPr lang="en-US" altLang="zh-CN" sz="1600" b="1" dirty="0" smtClean="0"/>
              <a:t>B</a:t>
            </a:r>
            <a:r>
              <a:rPr lang="zh-CN" altLang="en-US" sz="1600" b="1" dirty="0" smtClean="0"/>
              <a:t>两人</a:t>
            </a:r>
            <a:r>
              <a:rPr lang="en-US" altLang="zh-CN" sz="1600" b="1" dirty="0" smtClean="0"/>
              <a:t>)</a:t>
            </a:r>
            <a:endParaRPr lang="en-GB" sz="1600" b="1" dirty="0" smtClean="0"/>
          </a:p>
          <a:p>
            <a:endParaRPr lang="en-GB" sz="1600" dirty="0" smtClean="0"/>
          </a:p>
          <a:p>
            <a:endParaRPr lang="en-GB" sz="1600" dirty="0" smtClean="0"/>
          </a:p>
          <a:p>
            <a:endParaRPr lang="en-GB" sz="1600" dirty="0" smtClean="0"/>
          </a:p>
          <a:p>
            <a:r>
              <a:rPr lang="en-GB" dirty="0" smtClean="0"/>
              <a:t>‘A’ </a:t>
            </a:r>
            <a:r>
              <a:rPr lang="zh-CN" altLang="en-US" dirty="0" smtClean="0"/>
              <a:t>从</a:t>
            </a:r>
            <a:r>
              <a:rPr lang="en-GB" dirty="0" smtClean="0"/>
              <a:t>‘B’</a:t>
            </a:r>
            <a:r>
              <a:rPr lang="zh-CN" altLang="en-US" dirty="0" smtClean="0"/>
              <a:t>处买入</a:t>
            </a:r>
            <a:r>
              <a:rPr lang="en-GB" dirty="0" smtClean="0"/>
              <a:t>100 </a:t>
            </a:r>
            <a:r>
              <a:rPr lang="zh-CN" altLang="en-US" dirty="0" smtClean="0"/>
              <a:t>合约</a:t>
            </a:r>
            <a:r>
              <a:rPr lang="en-GB" dirty="0" smtClean="0"/>
              <a:t> 	</a:t>
            </a:r>
            <a:r>
              <a:rPr lang="zh-CN" altLang="en-US" dirty="0" smtClean="0"/>
              <a:t>成交量 </a:t>
            </a:r>
            <a:r>
              <a:rPr lang="en-GB" dirty="0" smtClean="0"/>
              <a:t>100 </a:t>
            </a:r>
            <a:r>
              <a:rPr lang="zh-CN" altLang="en-US" dirty="0" smtClean="0"/>
              <a:t>合约</a:t>
            </a:r>
            <a:r>
              <a:rPr lang="en-GB" dirty="0" smtClean="0"/>
              <a:t>	  </a:t>
            </a:r>
            <a:r>
              <a:rPr lang="zh-CN" altLang="en-US" dirty="0" smtClean="0"/>
              <a:t>持仓量</a:t>
            </a:r>
            <a:r>
              <a:rPr lang="en-GB" dirty="0" smtClean="0"/>
              <a:t> 100 </a:t>
            </a:r>
            <a:r>
              <a:rPr lang="zh-CN" altLang="en-US" dirty="0" smtClean="0"/>
              <a:t>合约</a:t>
            </a:r>
            <a:endParaRPr lang="en-GB" dirty="0" smtClean="0"/>
          </a:p>
          <a:p>
            <a:endParaRPr lang="en-GB" dirty="0" smtClean="0"/>
          </a:p>
          <a:p>
            <a:r>
              <a:rPr lang="zh-CN" altLang="en-US" dirty="0" smtClean="0"/>
              <a:t>同一天，</a:t>
            </a:r>
            <a:r>
              <a:rPr lang="en-GB" dirty="0" smtClean="0"/>
              <a:t> ‘A’ </a:t>
            </a:r>
            <a:r>
              <a:rPr lang="zh-CN" altLang="en-US" dirty="0" smtClean="0"/>
              <a:t>想要减持，于是卖回</a:t>
            </a:r>
            <a:r>
              <a:rPr lang="en-US" altLang="zh-CN" dirty="0" smtClean="0"/>
              <a:t>50</a:t>
            </a:r>
            <a:r>
              <a:rPr lang="zh-CN" altLang="en-US" dirty="0" smtClean="0"/>
              <a:t>合约。</a:t>
            </a:r>
            <a:endParaRPr lang="en-GB" dirty="0" smtClean="0"/>
          </a:p>
          <a:p>
            <a:endParaRPr lang="en-GB" dirty="0" smtClean="0"/>
          </a:p>
          <a:p>
            <a:r>
              <a:rPr lang="zh-CN" altLang="en-US" dirty="0" smtClean="0"/>
              <a:t>该交易日结束时</a:t>
            </a:r>
            <a:r>
              <a:rPr lang="en-GB" dirty="0" smtClean="0"/>
              <a:t>		</a:t>
            </a:r>
            <a:r>
              <a:rPr lang="zh-CN" altLang="en-US" dirty="0" smtClean="0"/>
              <a:t>总成交量</a:t>
            </a:r>
            <a:r>
              <a:rPr lang="en-GB" dirty="0" smtClean="0"/>
              <a:t>150 </a:t>
            </a:r>
            <a:r>
              <a:rPr lang="zh-CN" altLang="en-US" dirty="0" smtClean="0"/>
              <a:t>合约</a:t>
            </a:r>
            <a:r>
              <a:rPr lang="en-GB" dirty="0" smtClean="0"/>
              <a:t>	  </a:t>
            </a:r>
            <a:r>
              <a:rPr lang="zh-CN" altLang="en-US" dirty="0" smtClean="0"/>
              <a:t>持仓量</a:t>
            </a:r>
            <a:r>
              <a:rPr lang="en-GB" dirty="0" smtClean="0"/>
              <a:t> 50 </a:t>
            </a:r>
            <a:r>
              <a:rPr lang="zh-CN" altLang="en-US" dirty="0" smtClean="0"/>
              <a:t>合约</a:t>
            </a:r>
            <a:endParaRPr lang="en-GB" dirty="0" smtClean="0"/>
          </a:p>
          <a:p>
            <a:endParaRPr lang="en-US" dirty="0" smtClean="0"/>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 </a:t>
            </a:r>
            <a:r>
              <a:rPr lang="en-GB" sz="2800" dirty="0" smtClean="0"/>
              <a:t>&amp; </a:t>
            </a:r>
            <a:r>
              <a:rPr lang="zh-CN" altLang="en-US" sz="2800" dirty="0" smtClean="0"/>
              <a:t>持仓量指标</a:t>
            </a:r>
            <a:r>
              <a:rPr lang="en-GB" sz="2800" dirty="0" smtClean="0"/>
              <a:t>: S&amp;P 500 2011</a:t>
            </a:r>
            <a:r>
              <a:rPr lang="en-US" sz="2800" dirty="0" smtClean="0"/>
              <a:t>.9</a:t>
            </a:r>
            <a:r>
              <a:rPr lang="zh-CN" altLang="en-US" sz="2800" dirty="0" smtClean="0"/>
              <a:t>期货</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7</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pic>
        <p:nvPicPr>
          <p:cNvPr id="2050" name="Picture 2" descr="C:\Documents and Settings\rronco\Local Settings\Temporary Internet Files\Content.Outlook\5U8A3WEY\sg2011082347359.gif"/>
          <p:cNvPicPr>
            <a:picLocks noChangeAspect="1" noChangeArrowheads="1"/>
          </p:cNvPicPr>
          <p:nvPr/>
        </p:nvPicPr>
        <p:blipFill>
          <a:blip r:embed="rId6" cstate="print"/>
          <a:srcRect/>
          <a:stretch>
            <a:fillRect/>
          </a:stretch>
        </p:blipFill>
        <p:spPr bwMode="auto">
          <a:xfrm>
            <a:off x="467544" y="1700808"/>
            <a:ext cx="5904656" cy="4227926"/>
          </a:xfrm>
          <a:prstGeom prst="rect">
            <a:avLst/>
          </a:prstGeom>
          <a:noFill/>
        </p:spPr>
      </p:pic>
      <p:sp>
        <p:nvSpPr>
          <p:cNvPr id="15" name="Right Arrow 14"/>
          <p:cNvSpPr/>
          <p:nvPr/>
        </p:nvSpPr>
        <p:spPr>
          <a:xfrm rot="10800000">
            <a:off x="6660232" y="422108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6660232" y="501317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24328" y="4221088"/>
            <a:ext cx="1008112" cy="1200329"/>
          </a:xfrm>
          <a:prstGeom prst="rect">
            <a:avLst/>
          </a:prstGeom>
          <a:noFill/>
        </p:spPr>
        <p:txBody>
          <a:bodyPr wrap="square" rtlCol="0">
            <a:spAutoFit/>
          </a:bodyPr>
          <a:lstStyle/>
          <a:p>
            <a:r>
              <a:rPr lang="zh-CN" altLang="en-US" dirty="0" smtClean="0"/>
              <a:t>成交量</a:t>
            </a:r>
            <a:endParaRPr lang="en-GB" dirty="0" smtClean="0"/>
          </a:p>
          <a:p>
            <a:endParaRPr lang="en-GB" dirty="0" smtClean="0"/>
          </a:p>
          <a:p>
            <a:endParaRPr lang="en-GB" dirty="0" smtClean="0"/>
          </a:p>
          <a:p>
            <a:r>
              <a:rPr lang="zh-CN" altLang="en-US" dirty="0" smtClean="0"/>
              <a:t>持仓量</a:t>
            </a:r>
            <a:endParaRPr lang="en-US" dirty="0"/>
          </a:p>
        </p:txBody>
      </p:sp>
      <p:sp>
        <p:nvSpPr>
          <p:cNvPr id="19" name="TextBox 18"/>
          <p:cNvSpPr txBox="1"/>
          <p:nvPr/>
        </p:nvSpPr>
        <p:spPr>
          <a:xfrm>
            <a:off x="539552" y="1196752"/>
            <a:ext cx="6912768" cy="369332"/>
          </a:xfrm>
          <a:prstGeom prst="rect">
            <a:avLst/>
          </a:prstGeom>
          <a:noFill/>
        </p:spPr>
        <p:txBody>
          <a:bodyPr wrap="square" rtlCol="0">
            <a:spAutoFit/>
          </a:bodyPr>
          <a:lstStyle/>
          <a:p>
            <a:r>
              <a:rPr lang="zh-CN" altLang="en-US" dirty="0" smtClean="0"/>
              <a:t>成交量用柱形表示，持仓量用线形表示。</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成交量与图表形态</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8</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9" name="TextBox 18"/>
          <p:cNvSpPr txBox="1"/>
          <p:nvPr/>
        </p:nvSpPr>
        <p:spPr>
          <a:xfrm>
            <a:off x="539552" y="1196752"/>
            <a:ext cx="8136904" cy="3847207"/>
          </a:xfrm>
          <a:prstGeom prst="rect">
            <a:avLst/>
          </a:prstGeom>
          <a:noFill/>
        </p:spPr>
        <p:txBody>
          <a:bodyPr wrap="square" rtlCol="0">
            <a:spAutoFit/>
          </a:bodyPr>
          <a:lstStyle/>
          <a:p>
            <a:r>
              <a:rPr lang="zh-CN" altLang="en-US" b="1" dirty="0" smtClean="0"/>
              <a:t>一般原则</a:t>
            </a:r>
            <a:endParaRPr lang="en-GB" b="1" dirty="0" smtClean="0"/>
          </a:p>
          <a:p>
            <a:endParaRPr lang="en-GB" b="1" dirty="0" smtClean="0"/>
          </a:p>
          <a:p>
            <a:pPr>
              <a:buFontTx/>
              <a:buChar char="-"/>
            </a:pPr>
            <a:r>
              <a:rPr lang="en-GB" sz="1600" dirty="0" smtClean="0"/>
              <a:t> </a:t>
            </a:r>
            <a:r>
              <a:rPr lang="zh-CN" altLang="en-US" sz="1600" dirty="0" smtClean="0"/>
              <a:t>高价格、高成交，牛市</a:t>
            </a:r>
            <a:endParaRPr lang="en-GB" sz="1600" dirty="0" smtClean="0"/>
          </a:p>
          <a:p>
            <a:pPr>
              <a:buFontTx/>
              <a:buChar char="-"/>
            </a:pPr>
            <a:r>
              <a:rPr lang="en-GB" sz="1600" dirty="0" smtClean="0"/>
              <a:t> </a:t>
            </a:r>
            <a:r>
              <a:rPr lang="zh-CN" altLang="en-US" sz="1600" dirty="0" smtClean="0"/>
              <a:t>低价格、高成交，熊市</a:t>
            </a:r>
            <a:endParaRPr lang="en-GB" sz="1600" dirty="0" smtClean="0"/>
          </a:p>
          <a:p>
            <a:endParaRPr lang="en-GB" sz="1600" dirty="0" smtClean="0"/>
          </a:p>
          <a:p>
            <a:r>
              <a:rPr lang="zh-CN" altLang="en-US" sz="1600" i="1" dirty="0" smtClean="0"/>
              <a:t>成交量应证实价格变动方向</a:t>
            </a:r>
            <a:r>
              <a:rPr lang="en-GB" sz="1600" i="1" dirty="0" smtClean="0"/>
              <a:t> (</a:t>
            </a:r>
            <a:r>
              <a:rPr lang="zh-CN" altLang="en-US" sz="1600" i="1" dirty="0" smtClean="0"/>
              <a:t>验证趋势</a:t>
            </a:r>
            <a:r>
              <a:rPr lang="en-GB" sz="1600" i="1" dirty="0" smtClean="0"/>
              <a:t>)</a:t>
            </a:r>
          </a:p>
          <a:p>
            <a:endParaRPr lang="en-GB" sz="1600" dirty="0" smtClean="0"/>
          </a:p>
          <a:p>
            <a:pPr>
              <a:buFontTx/>
              <a:buChar char="-"/>
            </a:pPr>
            <a:r>
              <a:rPr lang="zh-CN" altLang="en-US" sz="1600" dirty="0" smtClean="0"/>
              <a:t>高价格、低成交，熊市</a:t>
            </a:r>
            <a:r>
              <a:rPr lang="en-GB" sz="1600" dirty="0" smtClean="0"/>
              <a:t> (</a:t>
            </a:r>
            <a:r>
              <a:rPr lang="zh-CN" altLang="en-US" sz="1600" dirty="0" smtClean="0"/>
              <a:t>买方疲软</a:t>
            </a:r>
            <a:r>
              <a:rPr lang="en-GB" sz="1600" dirty="0" smtClean="0"/>
              <a:t>)</a:t>
            </a:r>
          </a:p>
          <a:p>
            <a:pPr>
              <a:buFontTx/>
              <a:buChar char="-"/>
            </a:pPr>
            <a:r>
              <a:rPr lang="zh-CN" altLang="en-US" sz="1600" dirty="0" smtClean="0"/>
              <a:t>低价格、低成交，牛市</a:t>
            </a:r>
            <a:r>
              <a:rPr lang="en-GB" sz="1600" dirty="0" smtClean="0"/>
              <a:t> (</a:t>
            </a:r>
            <a:r>
              <a:rPr lang="zh-CN" altLang="en-US" sz="1600" dirty="0" smtClean="0"/>
              <a:t>卖方疲软</a:t>
            </a:r>
            <a:r>
              <a:rPr lang="en-GB" sz="1600" dirty="0" smtClean="0"/>
              <a:t>)</a:t>
            </a:r>
          </a:p>
          <a:p>
            <a:endParaRPr lang="en-GB" sz="1600" dirty="0" smtClean="0"/>
          </a:p>
          <a:p>
            <a:r>
              <a:rPr lang="zh-CN" altLang="en-US" sz="1600" i="1" dirty="0" smtClean="0"/>
              <a:t>成交量与价格呈负背离（趋势改变的预警）</a:t>
            </a:r>
            <a:endParaRPr lang="en-GB" sz="1600" i="1" dirty="0" smtClean="0"/>
          </a:p>
          <a:p>
            <a:endParaRPr lang="en-GB" sz="1600" i="1" dirty="0" smtClean="0"/>
          </a:p>
          <a:p>
            <a:r>
              <a:rPr lang="zh-CN" altLang="en-US" sz="1600" i="1" dirty="0" smtClean="0"/>
              <a:t>价格在高成交量区间呈抛物线变动是买卖的高峰期。也就是说即将出现顶部或底部。</a:t>
            </a:r>
            <a:endParaRPr lang="en-GB" sz="1600" i="1" dirty="0" smtClean="0"/>
          </a:p>
          <a:p>
            <a:endParaRPr lang="en-GB" sz="1600" i="1" dirty="0" smtClean="0"/>
          </a:p>
          <a:p>
            <a:r>
              <a:rPr lang="zh-CN" altLang="en-US" sz="1600" i="1" dirty="0" smtClean="0"/>
              <a:t>成交量在整理期可能收缩，在突破期可能扩张。</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95120" cy="582594"/>
          </a:xfrm>
        </p:spPr>
        <p:txBody>
          <a:bodyPr>
            <a:normAutofit/>
          </a:bodyPr>
          <a:lstStyle/>
          <a:p>
            <a:pPr algn="l"/>
            <a:r>
              <a:rPr lang="zh-CN" altLang="en-US" sz="2800" dirty="0" smtClean="0"/>
              <a:t>成交量信号</a:t>
            </a:r>
            <a:endParaRPr lang="en-US" sz="2800" dirty="0"/>
          </a:p>
        </p:txBody>
      </p:sp>
      <p:sp>
        <p:nvSpPr>
          <p:cNvPr id="7" name="Slide Number Placeholder 6"/>
          <p:cNvSpPr>
            <a:spLocks noGrp="1"/>
          </p:cNvSpPr>
          <p:nvPr>
            <p:ph type="sldNum" sz="quarter" idx="12"/>
          </p:nvPr>
        </p:nvSpPr>
        <p:spPr/>
        <p:txBody>
          <a:bodyPr/>
          <a:lstStyle/>
          <a:p>
            <a:fld id="{2DD39B01-A8A8-4721-B77E-231615509D7A}" type="slidenum">
              <a:rPr lang="en-US" smtClean="0"/>
              <a:pPr/>
              <a:t>9</a:t>
            </a:fld>
            <a:endParaRPr lang="en-US" dirty="0"/>
          </a:p>
        </p:txBody>
      </p:sp>
      <p:sp>
        <p:nvSpPr>
          <p:cNvPr id="11" name="Date Placeholder 10"/>
          <p:cNvSpPr>
            <a:spLocks noGrp="1"/>
          </p:cNvSpPr>
          <p:nvPr>
            <p:ph type="dt" sz="half" idx="10"/>
          </p:nvPr>
        </p:nvSpPr>
        <p:spPr/>
        <p:txBody>
          <a:bodyPr/>
          <a:lstStyle/>
          <a:p>
            <a:fld id="{435EED33-48EC-4933-97F9-A81DF73007C3}" type="datetime3">
              <a:rPr lang="en-US" smtClean="0"/>
              <a:pPr/>
              <a:t>1 September 2011</a:t>
            </a:fld>
            <a:endParaRPr lang="en-US"/>
          </a:p>
        </p:txBody>
      </p:sp>
      <p:pic>
        <p:nvPicPr>
          <p:cNvPr id="10" name="Picture 9" descr="Aviate logo.jpg"/>
          <p:cNvPicPr>
            <a:picLocks noChangeAspect="1"/>
          </p:cNvPicPr>
          <p:nvPr/>
        </p:nvPicPr>
        <p:blipFill>
          <a:blip r:embed="rId3" cstate="print"/>
          <a:stretch>
            <a:fillRect/>
          </a:stretch>
        </p:blipFill>
        <p:spPr>
          <a:xfrm>
            <a:off x="7596336" y="188640"/>
            <a:ext cx="1404788" cy="839997"/>
          </a:xfrm>
          <a:prstGeom prst="rect">
            <a:avLst/>
          </a:prstGeom>
        </p:spPr>
      </p:pic>
      <p:sp>
        <p:nvSpPr>
          <p:cNvPr id="12" name="Footer Placeholder 5"/>
          <p:cNvSpPr>
            <a:spLocks noGrp="1"/>
          </p:cNvSpPr>
          <p:nvPr>
            <p:ph type="ftr" sz="quarter" idx="11"/>
          </p:nvPr>
        </p:nvSpPr>
        <p:spPr>
          <a:xfrm>
            <a:off x="1666412" y="6356350"/>
            <a:ext cx="5857916" cy="365125"/>
          </a:xfrm>
        </p:spPr>
        <p:txBody>
          <a:bodyPr/>
          <a:lstStyle/>
          <a:p>
            <a:r>
              <a:rPr lang="it-IT" dirty="0" smtClean="0">
                <a:latin typeface="Futura Bk" pitchFamily="34" charset="0"/>
              </a:rPr>
              <a:t>Riccardo Ronco +44 20 7233 3245 rronco@aviateglobal.com</a:t>
            </a:r>
            <a:endParaRPr lang="en-US" dirty="0">
              <a:latin typeface="Futura Bk"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323528" y="5949280"/>
            <a:ext cx="1512167" cy="424468"/>
          </a:xfrm>
          <a:prstGeom prst="rect">
            <a:avLst/>
          </a:prstGeom>
          <a:noFill/>
          <a:ln w="9525" algn="ctr">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236296" y="5864520"/>
            <a:ext cx="1575671" cy="444799"/>
          </a:xfrm>
          <a:prstGeom prst="rect">
            <a:avLst/>
          </a:prstGeom>
          <a:noFill/>
          <a:ln w="9525" algn="ctr">
            <a:noFill/>
            <a:miter lim="800000"/>
            <a:headEnd/>
            <a:tailEnd/>
          </a:ln>
        </p:spPr>
      </p:pic>
      <p:sp>
        <p:nvSpPr>
          <p:cNvPr id="16" name="TextBox 15"/>
          <p:cNvSpPr txBox="1"/>
          <p:nvPr/>
        </p:nvSpPr>
        <p:spPr>
          <a:xfrm>
            <a:off x="6372200" y="1412776"/>
            <a:ext cx="2448272" cy="2585323"/>
          </a:xfrm>
          <a:prstGeom prst="rect">
            <a:avLst/>
          </a:prstGeom>
          <a:noFill/>
        </p:spPr>
        <p:txBody>
          <a:bodyPr wrap="square" rtlCol="0">
            <a:spAutoFit/>
          </a:bodyPr>
          <a:lstStyle/>
          <a:p>
            <a:r>
              <a:rPr lang="en-GB" dirty="0" smtClean="0"/>
              <a:t>ALTERA </a:t>
            </a:r>
            <a:r>
              <a:rPr lang="zh-CN" altLang="en-US" dirty="0" smtClean="0"/>
              <a:t>公司</a:t>
            </a:r>
            <a:endParaRPr lang="en-GB" dirty="0" smtClean="0"/>
          </a:p>
          <a:p>
            <a:endParaRPr lang="en-GB" dirty="0" smtClean="0"/>
          </a:p>
          <a:p>
            <a:pPr marL="342900" indent="-342900">
              <a:buAutoNum type="arabicPeriod"/>
            </a:pPr>
            <a:r>
              <a:rPr lang="zh-CN" altLang="en-US" sz="1400" dirty="0" smtClean="0"/>
              <a:t>高价格、高成交</a:t>
            </a:r>
            <a:r>
              <a:rPr lang="en-GB" sz="1400" dirty="0" smtClean="0"/>
              <a:t>= </a:t>
            </a:r>
            <a:r>
              <a:rPr lang="zh-CN" altLang="en-US" sz="1400" dirty="0" smtClean="0"/>
              <a:t>验证成功</a:t>
            </a:r>
            <a:endParaRPr lang="en-GB" sz="1400" dirty="0" smtClean="0"/>
          </a:p>
          <a:p>
            <a:pPr marL="342900" indent="-342900">
              <a:buAutoNum type="arabicPeriod"/>
            </a:pPr>
            <a:endParaRPr lang="en-GB" sz="1400" dirty="0" smtClean="0"/>
          </a:p>
          <a:p>
            <a:pPr marL="342900" indent="-342900">
              <a:buAutoNum type="arabicPeriod"/>
            </a:pPr>
            <a:r>
              <a:rPr lang="zh-CN" altLang="en-US" sz="1400" dirty="0" smtClean="0"/>
              <a:t>高价格、低成交</a:t>
            </a:r>
            <a:r>
              <a:rPr lang="en-GB" sz="1400" dirty="0" smtClean="0"/>
              <a:t>= </a:t>
            </a:r>
            <a:r>
              <a:rPr lang="zh-CN" altLang="en-US" sz="1400" dirty="0" smtClean="0"/>
              <a:t>负背离，</a:t>
            </a:r>
            <a:r>
              <a:rPr lang="en-GB" sz="1400" dirty="0" smtClean="0"/>
              <a:t> </a:t>
            </a:r>
            <a:r>
              <a:rPr lang="zh-CN" altLang="en-US" sz="1400" dirty="0" smtClean="0"/>
              <a:t>警惕</a:t>
            </a:r>
            <a:r>
              <a:rPr lang="en-GB" sz="1400" dirty="0" smtClean="0"/>
              <a:t>!</a:t>
            </a:r>
          </a:p>
          <a:p>
            <a:pPr marL="342900" indent="-342900">
              <a:buAutoNum type="arabicPeriod"/>
            </a:pPr>
            <a:endParaRPr lang="en-GB" sz="1400" dirty="0" smtClean="0"/>
          </a:p>
          <a:p>
            <a:pPr marL="342900" indent="-342900">
              <a:buAutoNum type="arabicPeriod"/>
            </a:pPr>
            <a:r>
              <a:rPr lang="zh-CN" altLang="en-US" sz="1400" dirty="0" smtClean="0"/>
              <a:t>突破高成交量的短期支撑。趋势反转完成。</a:t>
            </a:r>
            <a:endParaRPr lang="en-GB" sz="1400" dirty="0" smtClean="0"/>
          </a:p>
          <a:p>
            <a:pPr marL="342900" indent="-342900">
              <a:buAutoNum type="arabicPeriod"/>
            </a:pPr>
            <a:endParaRPr lang="en-US" sz="1400" dirty="0"/>
          </a:p>
        </p:txBody>
      </p:sp>
      <p:pic>
        <p:nvPicPr>
          <p:cNvPr id="32771" name="Picture 3"/>
          <p:cNvPicPr>
            <a:picLocks noChangeAspect="1" noChangeArrowheads="1"/>
          </p:cNvPicPr>
          <p:nvPr/>
        </p:nvPicPr>
        <p:blipFill>
          <a:blip r:embed="rId6" cstate="print"/>
          <a:srcRect/>
          <a:stretch>
            <a:fillRect/>
          </a:stretch>
        </p:blipFill>
        <p:spPr bwMode="auto">
          <a:xfrm>
            <a:off x="179512" y="1340768"/>
            <a:ext cx="6152009" cy="407617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7699</TotalTime>
  <Words>3893</Words>
  <Application>Microsoft Office PowerPoint</Application>
  <PresentationFormat>全屏显示(4:3)</PresentationFormat>
  <Paragraphs>811</Paragraphs>
  <Slides>40</Slides>
  <Notes>38</Notes>
  <HiddenSlides>0</HiddenSlides>
  <MMClips>0</MMClips>
  <ScaleCrop>false</ScaleCrop>
  <HeadingPairs>
    <vt:vector size="4" baseType="variant">
      <vt:variant>
        <vt:lpstr>主题</vt:lpstr>
      </vt:variant>
      <vt:variant>
        <vt:i4>2</vt:i4>
      </vt:variant>
      <vt:variant>
        <vt:lpstr>幻灯片标题</vt:lpstr>
      </vt:variant>
      <vt:variant>
        <vt:i4>40</vt:i4>
      </vt:variant>
    </vt:vector>
  </HeadingPairs>
  <TitlesOfParts>
    <vt:vector size="42" baseType="lpstr">
      <vt:lpstr>Office Theme</vt:lpstr>
      <vt:lpstr>自定义设计方案</vt:lpstr>
      <vt:lpstr>成交量、相对强势、市场间关联分析  Riccardo Ronco  Aviate Global技术分析总监  北京，2011年9月6日</vt:lpstr>
      <vt:lpstr>Riccardo Ronco 简历</vt:lpstr>
      <vt:lpstr>目录</vt:lpstr>
      <vt:lpstr>新增分析层面</vt:lpstr>
      <vt:lpstr>成交量 &amp; 持仓量指标: 定义</vt:lpstr>
      <vt:lpstr>成交量 &amp; 持仓量指标: 快速示例</vt:lpstr>
      <vt:lpstr>成交量 &amp; 持仓量指标: S&amp;P 500 2011.9期货</vt:lpstr>
      <vt:lpstr>成交量与图表形态</vt:lpstr>
      <vt:lpstr>成交量信号</vt:lpstr>
      <vt:lpstr>成交量信号</vt:lpstr>
      <vt:lpstr>成交量信号</vt:lpstr>
      <vt:lpstr>成交量信号</vt:lpstr>
      <vt:lpstr>成交量信号</vt:lpstr>
      <vt:lpstr>成交量净额指标(OBV)</vt:lpstr>
      <vt:lpstr>成交量净额指标(OBV)</vt:lpstr>
      <vt:lpstr>成交量净额指标(OBV)</vt:lpstr>
      <vt:lpstr>成交量净额指标(OBV)</vt:lpstr>
      <vt:lpstr>佳庆成交量指标 -累积/派发（AD）</vt:lpstr>
      <vt:lpstr>成交量指标 - 累积/派发（AD）</vt:lpstr>
      <vt:lpstr>测算市场宽度</vt:lpstr>
      <vt:lpstr>比较市场平均股指</vt:lpstr>
      <vt:lpstr>升降线和背离</vt:lpstr>
      <vt:lpstr>麦克莱伦振荡器</vt:lpstr>
      <vt:lpstr>麦克莱伦振荡器</vt:lpstr>
      <vt:lpstr>新高vs新低 (52周)</vt:lpstr>
      <vt:lpstr>上涨量vs下跌量 (10天移动平均)</vt:lpstr>
      <vt:lpstr>交易者指数（ Arms Index (TRIN) ）– 1989 Richard Arms</vt:lpstr>
      <vt:lpstr>(NYSE) 跳动量（ TICK ）</vt:lpstr>
      <vt:lpstr>相对强势：基本概念</vt:lpstr>
      <vt:lpstr>相对强势：比率 (A / B)</vt:lpstr>
      <vt:lpstr>相对强势：价差 (A – B)</vt:lpstr>
      <vt:lpstr>相对强势：排名  (变化率)</vt:lpstr>
      <vt:lpstr>相对强势：排名(美国各行业)</vt:lpstr>
      <vt:lpstr>相对强势：Levy (价格/移动平均比率)</vt:lpstr>
      <vt:lpstr>比较相对强势</vt:lpstr>
      <vt:lpstr>比较相对强势</vt:lpstr>
      <vt:lpstr>比较相对强势</vt:lpstr>
      <vt:lpstr>比较相对强势</vt:lpstr>
      <vt:lpstr>幻灯片 39</vt:lpstr>
      <vt:lpstr>中文翻译由中国庄禾投资友情提供。 由于译者时间精力有限，译文中难免有疏漏和不当之处，敬请批评指正。  Unofficial translation provided by China Zhuanghe Investment Consulting Co., Ltd. (CZH)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微软用户</cp:lastModifiedBy>
  <cp:revision>408</cp:revision>
  <dcterms:created xsi:type="dcterms:W3CDTF">2010-04-19T16:12:41Z</dcterms:created>
  <dcterms:modified xsi:type="dcterms:W3CDTF">2011-09-01T12:32:21Z</dcterms:modified>
</cp:coreProperties>
</file>