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82" r:id="rId4"/>
    <p:sldId id="259" r:id="rId5"/>
    <p:sldId id="260" r:id="rId6"/>
    <p:sldId id="283" r:id="rId7"/>
    <p:sldId id="262" r:id="rId8"/>
    <p:sldId id="263" r:id="rId9"/>
    <p:sldId id="281" r:id="rId10"/>
    <p:sldId id="284" r:id="rId11"/>
    <p:sldId id="285" r:id="rId12"/>
    <p:sldId id="286" r:id="rId13"/>
    <p:sldId id="287" r:id="rId14"/>
    <p:sldId id="288" r:id="rId15"/>
    <p:sldId id="290" r:id="rId16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552"/>
    <a:srgbClr val="24324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0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 smtClean="0"/>
            </a:lvl1pPr>
          </a:lstStyle>
          <a:p>
            <a:pPr>
              <a:defRPr/>
            </a:pPr>
            <a:fld id="{A3245D15-3ED4-4134-B3DB-FE491AFE1D0E}" type="datetimeFigureOut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803DA375-5FA6-497C-9A2B-AE46FB1F54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22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47D54E-C6EB-403B-93D8-73944E61450A}" type="slidenum">
              <a:rPr lang="fr-FR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22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47D54E-C6EB-403B-93D8-73944E61450A}" type="slidenum">
              <a:rPr lang="fr-FR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22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47D54E-C6EB-403B-93D8-73944E61450A}" type="slidenum">
              <a:rPr lang="fr-FR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22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47D54E-C6EB-403B-93D8-73944E61450A}" type="slidenum">
              <a:rPr lang="fr-FR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22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47D54E-C6EB-403B-93D8-73944E61450A}" type="slidenum">
              <a:rPr lang="fr-FR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19979F-CDB2-45B0-BDF1-E9DC44E8A416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6429375"/>
            <a:ext cx="1062037" cy="3571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6A301-249B-4CA2-B151-85A042FF49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C568-67C9-4FF9-97F6-250A8799781D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FED1-2857-472E-86A8-0FF692BA7DF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F3ACA-539B-40D8-A740-3753C4B004AF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31EE-B633-4EE9-A2E7-424BD8C0B6F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49350-10F6-412B-9200-6762F8391A6A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B21D-C633-44AD-9ECD-EA2D5EAE908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DDBC1-FD85-48DA-A981-28DEA61E12F5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9ABB7-EDDA-4772-9570-A9D1CE2AF6D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CCCCB-7385-42F9-94C1-FA48DE9C67B6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752DE-581B-48CB-8031-0CB08AB3120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A2F69-E68E-42A9-A2A7-5C5AEAB6A3F2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5FA7-B8FA-4E38-986A-96650A1E3A6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80F20-042F-4B06-B115-558D81DD2AD9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0D11B-9170-4096-8402-7A1DEEFC834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9D04-2084-4D15-A0B7-80A2253534A6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DE2FA-B1B8-42BA-BAD5-0F69BB9519E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5C751-4082-41D7-9DE8-C1BC56E9D92E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D2BB9-A202-4A0E-8FA9-65E55B0DE5B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7EA90-458B-42E5-9536-2D9F9F902098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B944E-4596-49B9-918F-CE8BCF61BFD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r-FR" smtClean="0"/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786879-3E2C-4D41-BD78-5AA1C2E2C5D0}" type="datetime1">
              <a:rPr lang="fr-FR"/>
              <a:pPr>
                <a:defRPr/>
              </a:pPr>
              <a:t>05/09/2011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59648C-CA26-4745-830B-84B32C3413E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4338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4340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3605213"/>
            <a:ext cx="6786563" cy="11096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周期和江恩理论</a:t>
            </a:r>
            <a:endParaRPr lang="fr-FR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0" y="5286375"/>
            <a:ext cx="6400800" cy="1022945"/>
          </a:xfrm>
        </p:spPr>
        <p:txBody>
          <a:bodyPr/>
          <a:lstStyle/>
          <a:p>
            <a:pPr eaLnBrk="1" hangingPunct="1">
              <a:defRPr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David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Furcajg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CFTe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MFTA</a:t>
            </a:r>
          </a:p>
          <a:p>
            <a:pPr eaLnBrk="1" hangingPunct="1">
              <a:defRPr/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技术策略总监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3rd </a:t>
            </a: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Wave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咨询公司</a:t>
            </a: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IFTA 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理事</a:t>
            </a: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6" name="Picture 6" descr="IF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412776"/>
            <a:ext cx="3503290" cy="124207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3143240" y="2857496"/>
            <a:ext cx="3040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2011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年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9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月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6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日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–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中国，北京</a:t>
            </a:r>
            <a:endParaRPr lang="fr-FR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1500174"/>
            <a:ext cx="3562970" cy="10001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20482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0484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著名的波浪</a:t>
            </a:r>
            <a:endParaRPr lang="fr-FR" sz="3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71802" y="857232"/>
            <a:ext cx="27093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康德拉基耶夫波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D0773-809C-4844-9205-9CEC80DAA567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51204" name="AutoShape 4" descr="http://quantumpranx.files.wordpress.com/2010/12/jubilee-page77image.jpg?w=700&amp;h=32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06" name="AutoShape 6" descr="http://quantumpranx.files.wordpress.com/2010/12/jubilee-page77image.jpg?w=700&amp;h=32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210" name="AutoShape 10" descr="http://quantumpranx.files.wordpress.com/2010/12/jubilee-page77imag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1212" name="Picture 12" descr="jubilee-page77image.jpg (1137×534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2132856"/>
            <a:ext cx="6804248" cy="424847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</p:pic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627784" y="1412776"/>
            <a:ext cx="800220" cy="5847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蒸汽机</a:t>
            </a:r>
            <a:endParaRPr lang="en-GB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棉花</a:t>
            </a:r>
            <a:endParaRPr lang="en-GB" sz="1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4427984" y="1412776"/>
            <a:ext cx="595035" cy="5847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铁路</a:t>
            </a:r>
            <a:endParaRPr lang="en-US" altLang="zh-CN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钢铁</a:t>
            </a:r>
            <a:endParaRPr lang="en-GB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5857884" y="1428736"/>
            <a:ext cx="1005403" cy="5847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电气工程</a:t>
            </a:r>
            <a:endParaRPr lang="en-US" altLang="zh-CN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化学</a:t>
            </a:r>
            <a:endParaRPr lang="en-GB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7236296" y="1412776"/>
            <a:ext cx="606255" cy="5847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石化</a:t>
            </a:r>
            <a:endParaRPr lang="en-US" altLang="zh-CN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汽车</a:t>
            </a:r>
            <a:endParaRPr lang="en-GB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0" y="3186842"/>
            <a:ext cx="2195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273552"/>
              </a:buClr>
              <a:buFont typeface="Wingdings" pitchFamily="2" charset="2"/>
              <a:buChar char="Ø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长期商业周期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1920s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发现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长度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54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年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始于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1789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年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805362" y="1412776"/>
            <a:ext cx="1005403" cy="5847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创新理论</a:t>
            </a:r>
            <a:endParaRPr lang="en-GB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en-GB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zh-CN" alt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熊彼得</a:t>
            </a:r>
            <a:r>
              <a:rPr lang="en-GB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GB" sz="1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eft Brace 31"/>
          <p:cNvSpPr/>
          <p:nvPr/>
        </p:nvSpPr>
        <p:spPr>
          <a:xfrm>
            <a:off x="2483768" y="1412776"/>
            <a:ext cx="216024" cy="648072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1202" name="Picture 12" descr="bandeauPP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51204" name="Picture 8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11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江恩理论</a:t>
            </a:r>
            <a:endParaRPr lang="fr-FR" sz="3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07504" y="1666453"/>
            <a:ext cx="892899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0"/>
              </a:spcBef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江恩理论将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价格变化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（振幅）和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时间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（运动的持续长度）联系在一起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/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作为商品交易员，他对季节和农历周期非常敏感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他使用接近于斐波拉契数列的比率：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1/8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1,/4,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3/8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1/2,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5/8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3/4, 7/8,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江恩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3/8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37,5%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，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Fibo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38,2%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；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江恩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5/8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62,5%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；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Fibo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= 61,8%</a:t>
            </a: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他把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一年看作一个周期</a:t>
            </a:r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b="1" dirty="0" smtClean="0"/>
              <a:t> </a:t>
            </a:r>
            <a:r>
              <a:rPr lang="zh-CN" altLang="en-US" dirty="0" smtClean="0"/>
              <a:t>一年可视为一个圆，分为</a:t>
            </a:r>
            <a:r>
              <a:rPr lang="en-US" altLang="zh-CN" dirty="0" smtClean="0"/>
              <a:t>360</a:t>
            </a:r>
            <a:r>
              <a:rPr lang="zh-CN" altLang="en-US" dirty="0" smtClean="0"/>
              <a:t>等份。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季，每个季节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天，所以市场周期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90, 180, 270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和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360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季度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30, 45, 60, 90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短期周期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每日图表可用比率得到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11 (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), 22, 33, 45, 56, 67, 78,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中期周期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每周图表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6,5 (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52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周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/8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45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13 (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52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周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/4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441AE-6879-4189-B9AA-84C31D8D75C5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3571868" y="857232"/>
            <a:ext cx="1988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江恩与周期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1202" name="Picture 12" descr="bandeauPP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51204" name="Picture 8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11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chemeClr val="bg1"/>
                </a:solidFill>
              </a:rPr>
              <a:t>江恩理论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07504" y="1412776"/>
            <a:ext cx="432048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冬至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日：周期当中的重要日期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5-6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日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天后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：一年的开始，有时会触发趋势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日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45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天后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趋势发生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次要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变化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21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日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90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天后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立春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日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180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天后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):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立夏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日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6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日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日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立夏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47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图示江恩日期在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年上半年的应用，有效反映了市场行为。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441AE-6879-4189-B9AA-84C31D8D75C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945832" y="857250"/>
            <a:ext cx="2709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江恩与特殊日期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pic>
        <p:nvPicPr>
          <p:cNvPr id="12" name="Picture 11" descr="S&amp;P500_201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6396" y="3122637"/>
            <a:ext cx="4610100" cy="31146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</p:pic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4427984" y="2780928"/>
            <a:ext cx="673582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200" b="1" dirty="0" smtClean="0"/>
              <a:t>6</a:t>
            </a:r>
            <a:r>
              <a:rPr lang="en-GB" sz="1200" b="1" baseline="30000" dirty="0" smtClean="0"/>
              <a:t>th</a:t>
            </a:r>
            <a:r>
              <a:rPr lang="en-GB" sz="1200" b="1" dirty="0" smtClean="0"/>
              <a:t> Jan</a:t>
            </a:r>
            <a:endParaRPr lang="en-GB" sz="1200" b="1" dirty="0"/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auto">
          <a:xfrm flipV="1">
            <a:off x="4642420" y="2996952"/>
            <a:ext cx="1588" cy="115212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5112936" y="2780928"/>
            <a:ext cx="68320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200" b="1" dirty="0" smtClean="0"/>
              <a:t>5</a:t>
            </a:r>
            <a:r>
              <a:rPr lang="en-GB" sz="1200" b="1" baseline="30000" dirty="0" smtClean="0"/>
              <a:t>th</a:t>
            </a:r>
            <a:r>
              <a:rPr lang="en-GB" sz="1200" b="1" dirty="0" smtClean="0"/>
              <a:t> Feb</a:t>
            </a:r>
            <a:endParaRPr lang="en-GB" sz="1200" b="1" dirty="0"/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 flipV="1">
            <a:off x="5218484" y="2996952"/>
            <a:ext cx="1588" cy="64807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5364088" y="4725144"/>
            <a:ext cx="941283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200" b="1" dirty="0" smtClean="0"/>
              <a:t>21</a:t>
            </a:r>
            <a:r>
              <a:rPr lang="en-GB" sz="1200" b="1" baseline="30000" dirty="0" smtClean="0"/>
              <a:t>st</a:t>
            </a:r>
            <a:r>
              <a:rPr lang="en-GB" sz="1200" b="1" dirty="0" smtClean="0"/>
              <a:t> March</a:t>
            </a:r>
            <a:endParaRPr lang="en-GB" sz="1200" b="1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 flipH="1" flipV="1">
            <a:off x="5794548" y="4274764"/>
            <a:ext cx="1588" cy="450380"/>
          </a:xfrm>
          <a:prstGeom prst="line">
            <a:avLst/>
          </a:prstGeom>
          <a:noFill/>
          <a:ln w="19050">
            <a:solidFill>
              <a:schemeClr val="accent3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auto">
          <a:xfrm flipV="1">
            <a:off x="7308304" y="4346772"/>
            <a:ext cx="0" cy="450379"/>
          </a:xfrm>
          <a:prstGeom prst="line">
            <a:avLst/>
          </a:prstGeom>
          <a:noFill/>
          <a:ln w="19050">
            <a:solidFill>
              <a:schemeClr val="accent3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6730652" y="4736177"/>
            <a:ext cx="881973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200" b="1" dirty="0" smtClean="0"/>
              <a:t>22</a:t>
            </a:r>
            <a:r>
              <a:rPr lang="en-GB" sz="1200" b="1" baseline="30000" dirty="0" smtClean="0"/>
              <a:t>nd</a:t>
            </a:r>
            <a:r>
              <a:rPr lang="en-GB" sz="1200" b="1" dirty="0" smtClean="0"/>
              <a:t> June</a:t>
            </a:r>
            <a:endParaRPr lang="en-GB" sz="1200" b="1" dirty="0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V="1">
            <a:off x="7522740" y="2996952"/>
            <a:ext cx="1588" cy="341709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7380312" y="2791961"/>
            <a:ext cx="716863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200" b="1" dirty="0" smtClean="0"/>
              <a:t>7</a:t>
            </a:r>
            <a:r>
              <a:rPr lang="en-GB" sz="1200" b="1" baseline="30000" dirty="0" smtClean="0"/>
              <a:t>th</a:t>
            </a:r>
            <a:r>
              <a:rPr lang="en-GB" sz="1200" b="1" dirty="0" smtClean="0"/>
              <a:t> July</a:t>
            </a:r>
            <a:endParaRPr lang="en-GB" sz="1200" b="1" dirty="0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auto">
          <a:xfrm flipV="1">
            <a:off x="7596336" y="5858941"/>
            <a:ext cx="430460" cy="0"/>
          </a:xfrm>
          <a:prstGeom prst="line">
            <a:avLst/>
          </a:prstGeom>
          <a:noFill/>
          <a:ln w="19050">
            <a:solidFill>
              <a:schemeClr val="accent3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6965203" y="5661248"/>
            <a:ext cx="703141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200" b="1" dirty="0" smtClean="0"/>
              <a:t>8</a:t>
            </a:r>
            <a:r>
              <a:rPr lang="en-GB" sz="1200" b="1" baseline="30000" dirty="0" smtClean="0"/>
              <a:t>th</a:t>
            </a:r>
            <a:r>
              <a:rPr lang="en-GB" sz="1200" b="1" dirty="0" smtClean="0"/>
              <a:t> Aug</a:t>
            </a:r>
            <a:endParaRPr lang="en-GB" sz="1200" b="1" dirty="0"/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auto">
          <a:xfrm flipV="1">
            <a:off x="6516216" y="2996952"/>
            <a:ext cx="0" cy="36004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6372200" y="2780928"/>
            <a:ext cx="70724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200" b="1" dirty="0" smtClean="0"/>
              <a:t>6</a:t>
            </a:r>
            <a:r>
              <a:rPr lang="en-GB" sz="1200" b="1" baseline="30000" dirty="0" smtClean="0"/>
              <a:t>th</a:t>
            </a:r>
            <a:r>
              <a:rPr lang="en-GB" sz="1200" b="1" dirty="0" smtClean="0"/>
              <a:t> May</a:t>
            </a:r>
            <a:endParaRPr lang="en-GB" sz="1200" b="1" dirty="0"/>
          </a:p>
        </p:txBody>
      </p:sp>
      <p:sp>
        <p:nvSpPr>
          <p:cNvPr id="30" name="Rectangle 29"/>
          <p:cNvSpPr/>
          <p:nvPr/>
        </p:nvSpPr>
        <p:spPr>
          <a:xfrm>
            <a:off x="4788024" y="1988840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S&amp;P500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Daily Bar Chart, 2011</a:t>
            </a:r>
          </a:p>
          <a:p>
            <a:pPr algn="ctr" eaLnBrk="0" hangingPunct="0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Gann dates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1202" name="Picture 12" descr="bandeauPP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51204" name="Picture 8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11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总结</a:t>
            </a:r>
            <a:endParaRPr lang="fr-FR" sz="3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07504" y="2060848"/>
            <a:ext cx="878497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周期分析的目的是预测关键的市场拐点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提供买卖机会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将周期分析与其它判断超买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超卖的技术（指标、阴阳烛图等）结合使用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可提高入场和退出时机的精准度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en-US" dirty="0" smtClean="0"/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中长期分析的有用方法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投资组合和资产管理经理的有力工具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短线交易中使用则效率较低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我们提到了道氏和江恩周期：艾略特理论也与价格和时间相关。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441AE-6879-4189-B9AA-84C31D8D75C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1202" name="Picture 12" descr="bandeauPP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51204" name="Picture 8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11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参考书目</a:t>
            </a:r>
            <a:endParaRPr lang="fr-FR" sz="3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07504" y="2060848"/>
            <a:ext cx="8784976" cy="406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Tony Plummer, </a:t>
            </a:r>
            <a:r>
              <a:rPr lang="fr-FR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Forecasting</a:t>
            </a:r>
            <a:r>
              <a:rPr lang="fr-F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Financial </a:t>
            </a:r>
            <a:r>
              <a:rPr lang="fr-FR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Markets</a:t>
            </a:r>
            <a:r>
              <a:rPr lang="fr-F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Kogan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Page</a:t>
            </a: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Nikilai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Kondratieff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Long </a:t>
            </a:r>
            <a:r>
              <a:rPr lang="fr-FR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Wave</a:t>
            </a:r>
            <a:r>
              <a:rPr lang="fr-F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Cycle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George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Modelski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Long cycles in World Politics</a:t>
            </a:r>
            <a:r>
              <a:rPr lang="en-US" i="1" dirty="0" smtClean="0"/>
              <a:t>,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of Washington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Press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Robert R.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Prechter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major works of R.N. Elliott,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New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classicxs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Library, Inc.</a:t>
            </a:r>
          </a:p>
          <a:p>
            <a:pPr>
              <a:buFont typeface="Wingdings" pitchFamily="2" charset="2"/>
              <a:buChar char="Ø"/>
            </a:pP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William P. Hamilton,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stock market barometer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John Wiley &amp;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Sons, Inc.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441AE-6879-4189-B9AA-84C31D8D75C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标题 1"/>
          <p:cNvSpPr>
            <a:spLocks noGrp="1"/>
          </p:cNvSpPr>
          <p:nvPr>
            <p:ph type="title" idx="4294967295"/>
          </p:nvPr>
        </p:nvSpPr>
        <p:spPr>
          <a:xfrm>
            <a:off x="1371600" y="1943100"/>
            <a:ext cx="7772400" cy="930275"/>
          </a:xfrm>
        </p:spPr>
        <p:txBody>
          <a:bodyPr/>
          <a:lstStyle/>
          <a:p>
            <a:pPr algn="l"/>
            <a:r>
              <a:rPr lang="zh-CN" altLang="en-US" sz="2400" b="1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中文翻译由中国庄禾投资友情提供。</a:t>
            </a:r>
            <a:r>
              <a:rPr lang="en-US" altLang="zh-CN" sz="240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zh-CN" altLang="en-US" sz="160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由于译者时间精力有限，译文中难免有疏漏和不当之处，敬请批评指正。</a:t>
            </a:r>
            <a:r>
              <a:rPr lang="en-US" altLang="zh-CN" sz="240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40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40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Unofficial translation provided by China Zhuanghe Investment Consulting Co., Ltd. (CZH)</a:t>
            </a:r>
            <a:endParaRPr lang="zh-CN" altLang="en-US" sz="2400" smtClean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1252538" y="4086225"/>
            <a:ext cx="3546475" cy="18716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13811" tIns="56907" rIns="113811" bIns="56907">
            <a:spAutoFit/>
          </a:bodyPr>
          <a:lstStyle/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中国  北京 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建国门内大街</a:t>
            </a: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7</a:t>
            </a: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号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光华长安大厦</a:t>
            </a: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A</a:t>
            </a: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座</a:t>
            </a: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307</a:t>
            </a: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室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邮编</a:t>
            </a: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: 100005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电话</a:t>
            </a: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: +86 10 5911 1088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传真</a:t>
            </a: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: +86 10 5911 1089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联系</a:t>
            </a: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: mzhong@chinazhuanghe.com</a:t>
            </a:r>
          </a:p>
          <a:p>
            <a:pPr marL="742950" indent="-285750" algn="l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zh-CN" altLang="en-US">
              <a:solidFill>
                <a:srgbClr val="996633"/>
              </a:solidFill>
              <a:latin typeface="Arial" charset="0"/>
            </a:endParaRP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5200650" y="4067175"/>
            <a:ext cx="4105275" cy="18859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13811" tIns="56907" rIns="113811" bIns="56907">
            <a:spAutoFit/>
          </a:bodyPr>
          <a:lstStyle/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</a:pPr>
            <a:r>
              <a:rPr lang="zh-CN" altLang="en-US" sz="1200">
                <a:solidFill>
                  <a:srgbClr val="996633"/>
                </a:solidFill>
                <a:latin typeface="Arial" charset="0"/>
              </a:rPr>
              <a:t>英国  伦敦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</a:pP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Add: 83 Baker Street, 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</a:pP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         London, W1U 6AG, 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</a:pP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         United Kingdom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</a:pPr>
            <a:endParaRPr lang="en-US" altLang="zh-CN" sz="1200">
              <a:solidFill>
                <a:srgbClr val="996633"/>
              </a:solidFill>
              <a:latin typeface="Arial" charset="0"/>
            </a:endParaRP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</a:pP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Tel: +44 (0) 20 7034 7924 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</a:pPr>
            <a:r>
              <a:rPr lang="en-US" altLang="zh-CN" sz="1200">
                <a:solidFill>
                  <a:srgbClr val="996633"/>
                </a:solidFill>
                <a:latin typeface="Arial" charset="0"/>
              </a:rPr>
              <a:t>Contact: fgao@chinazhuanghe.com</a:t>
            </a:r>
          </a:p>
          <a:p>
            <a:pPr marL="742950" indent="-285750" algn="l">
              <a:lnSpc>
                <a:spcPct val="8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altLang="zh-CN">
              <a:solidFill>
                <a:srgbClr val="996633"/>
              </a:solidFill>
              <a:latin typeface="Arial" charset="0"/>
            </a:endParaRPr>
          </a:p>
        </p:txBody>
      </p:sp>
      <p:sp>
        <p:nvSpPr>
          <p:cNvPr id="54277" name="Line 11"/>
          <p:cNvSpPr>
            <a:spLocks noChangeShapeType="1"/>
          </p:cNvSpPr>
          <p:nvPr/>
        </p:nvSpPr>
        <p:spPr bwMode="auto">
          <a:xfrm rot="10800000" flipH="1">
            <a:off x="200025" y="6330950"/>
            <a:ext cx="8420100" cy="0"/>
          </a:xfrm>
          <a:prstGeom prst="line">
            <a:avLst/>
          </a:prstGeom>
          <a:noFill/>
          <a:ln w="9525">
            <a:solidFill>
              <a:srgbClr val="D2780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zh-CN" altLang="en-US"/>
          </a:p>
        </p:txBody>
      </p:sp>
      <p:pic>
        <p:nvPicPr>
          <p:cNvPr id="542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1200" y="6359525"/>
            <a:ext cx="3778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16" descr="GQ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4357688"/>
            <a:ext cx="889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0" name="Picture 17" descr="GQ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33925" y="4352925"/>
            <a:ext cx="8890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0" y="571500"/>
            <a:ext cx="38195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2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" y="500063"/>
            <a:ext cx="10382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5362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5364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rPr>
              <a:t>定义</a:t>
            </a:r>
            <a:endParaRPr lang="fr-FR" sz="3600" b="1" dirty="0">
              <a:solidFill>
                <a:schemeClr val="bg1"/>
              </a:solidFill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849694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A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术语</a:t>
            </a:r>
            <a:r>
              <a:rPr lang="en-A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周期来源于希腊词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Kuklos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，意为“圆圈”</a:t>
            </a:r>
            <a:endParaRPr lang="fr-F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defRPr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定义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周期是指回到起点、周而复始的过程。</a:t>
            </a:r>
            <a:endParaRPr lang="en-US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AB8EC-71D2-4361-8DF2-7E9FBBF4A300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pic>
        <p:nvPicPr>
          <p:cNvPr id="7170" name="Picture 2" descr="http://3.bp.blogspot.com/_0i5lKnshVVw/TTS9oM0kJAI/AAAAAAAAAAU/OeLXE70KNzo/s1600/Business-cycle-graph-bet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140968"/>
            <a:ext cx="4229100" cy="319087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</p:pic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95536" y="3573016"/>
            <a:ext cx="410445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US" dirty="0" smtClean="0"/>
              <a:t> </a:t>
            </a:r>
            <a:r>
              <a:rPr lang="zh-CN" altLang="en-US" dirty="0" smtClean="0"/>
              <a:t>这样的过程出现在很多学科当中，包括物理学、数学、生物学、天文学、经济学、声波频率等等</a:t>
            </a:r>
            <a:r>
              <a:rPr lang="en-US" altLang="zh-CN" dirty="0" smtClean="0"/>
              <a:t>……</a:t>
            </a:r>
            <a:endParaRPr lang="en-US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88024" y="2708920"/>
            <a:ext cx="28472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经济学</a:t>
            </a:r>
            <a:r>
              <a:rPr lang="fr-FR" sz="2000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sz="2000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商业周期</a:t>
            </a:r>
            <a:r>
              <a:rPr lang="fr-FR" sz="2000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000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GDP)</a:t>
            </a:r>
            <a:endParaRPr lang="fr-FR" sz="2000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5362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5364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rPr>
              <a:t>周期与心理</a:t>
            </a:r>
            <a:endParaRPr lang="fr-FR" sz="3600" b="1" dirty="0">
              <a:solidFill>
                <a:schemeClr val="bg1"/>
              </a:solidFill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849694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A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A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Etymology: </a:t>
            </a:r>
            <a:r>
              <a:rPr lang="en-GB" b="1" dirty="0" smtClean="0">
                <a:solidFill>
                  <a:srgbClr val="C03A3F"/>
                </a:solidFill>
              </a:rPr>
              <a:t>Cycle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is derived from the Greek word </a:t>
            </a:r>
            <a:r>
              <a:rPr lang="en-GB" b="1" i="1" dirty="0" err="1" smtClean="0">
                <a:solidFill>
                  <a:srgbClr val="C03A3F"/>
                </a:solidFill>
              </a:rPr>
              <a:t>Kuklos</a:t>
            </a:r>
            <a:r>
              <a:rPr lang="en-GB" dirty="0" smtClean="0">
                <a:solidFill>
                  <a:schemeClr val="tx2"/>
                </a:solidFill>
              </a:rPr>
              <a:t>,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which means </a:t>
            </a:r>
            <a:r>
              <a:rPr lang="en-GB" b="1" dirty="0" smtClean="0">
                <a:solidFill>
                  <a:srgbClr val="C03A3F"/>
                </a:solidFill>
              </a:rPr>
              <a:t>circle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Definition: a </a:t>
            </a:r>
            <a:r>
              <a:rPr lang="en-GB" b="1" dirty="0" smtClean="0">
                <a:solidFill>
                  <a:srgbClr val="C03A3F"/>
                </a:solidFill>
              </a:rPr>
              <a:t>Cycle</a:t>
            </a:r>
            <a:r>
              <a:rPr lang="en-GB" dirty="0" smtClean="0"/>
              <a:t> </a:t>
            </a:r>
            <a:r>
              <a:rPr lang="en-US" dirty="0" smtClean="0"/>
              <a:t>is a process that returns to its beginning and repeats itself in the same sequence. </a:t>
            </a:r>
          </a:p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buFont typeface="Symbol"/>
              <a:buChar char="Þ"/>
              <a:defRPr/>
            </a:pPr>
            <a:r>
              <a:rPr lang="en-US" dirty="0" smtClean="0"/>
              <a:t> Such processes are seen in many fields, such as physics, mathematics, biology, astronomy, economics, audio frequency, …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94971" y="857250"/>
            <a:ext cx="1627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道氏理论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AB8EC-71D2-4361-8DF2-7E9FBBF4A300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23528" y="3861048"/>
            <a:ext cx="388843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ct val="20000"/>
              </a:spcBef>
              <a:buClr>
                <a:schemeClr val="tx2">
                  <a:lumMod val="75000"/>
                </a:schemeClr>
              </a:buClr>
              <a:defRPr/>
            </a:pPr>
            <a:r>
              <a:rPr lang="fr-FR" dirty="0" err="1" smtClean="0"/>
              <a:t>Economics</a:t>
            </a:r>
            <a:r>
              <a:rPr lang="fr-FR" dirty="0" smtClean="0"/>
              <a:t>: business cycle (GDP</a:t>
            </a:r>
            <a:r>
              <a:rPr lang="fr-FR" dirty="0" smtClean="0">
                <a:solidFill>
                  <a:srgbClr val="3C3E42"/>
                </a:solidFill>
                <a:latin typeface="+mn-lt"/>
                <a:cs typeface="+mn-cs"/>
              </a:rPr>
              <a:t>)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179512" y="1484784"/>
            <a:ext cx="8754938" cy="48965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" name="AutoShape 4"/>
          <p:cNvSpPr>
            <a:spLocks noChangeArrowheads="1"/>
          </p:cNvSpPr>
          <p:nvPr/>
        </p:nvSpPr>
        <p:spPr bwMode="auto">
          <a:xfrm>
            <a:off x="2874641" y="2344759"/>
            <a:ext cx="2447925" cy="2667000"/>
          </a:xfrm>
          <a:custGeom>
            <a:avLst/>
            <a:gdLst>
              <a:gd name="G0" fmla="+- 9741 0 0"/>
              <a:gd name="G1" fmla="+- -10273354 0 0"/>
              <a:gd name="G2" fmla="+- 0 0 -10273354"/>
              <a:gd name="T0" fmla="*/ 0 256 1"/>
              <a:gd name="T1" fmla="*/ 180 256 1"/>
              <a:gd name="G3" fmla="+- -10273354 T0 T1"/>
              <a:gd name="T2" fmla="*/ 0 256 1"/>
              <a:gd name="T3" fmla="*/ 90 256 1"/>
              <a:gd name="G4" fmla="+- -10273354 T2 T3"/>
              <a:gd name="G5" fmla="*/ G4 2 1"/>
              <a:gd name="T4" fmla="*/ 90 256 1"/>
              <a:gd name="T5" fmla="*/ 0 256 1"/>
              <a:gd name="G6" fmla="+- -10273354 T4 T5"/>
              <a:gd name="G7" fmla="*/ G6 2 1"/>
              <a:gd name="G8" fmla="abs -1027335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9741"/>
              <a:gd name="G18" fmla="*/ 9741 1 2"/>
              <a:gd name="G19" fmla="+- G18 5400 0"/>
              <a:gd name="G20" fmla="cos G19 -10273354"/>
              <a:gd name="G21" fmla="sin G19 -10273354"/>
              <a:gd name="G22" fmla="+- G20 10800 0"/>
              <a:gd name="G23" fmla="+- G21 10800 0"/>
              <a:gd name="G24" fmla="+- 10800 0 G20"/>
              <a:gd name="G25" fmla="+- 9741 10800 0"/>
              <a:gd name="G26" fmla="?: G9 G17 G25"/>
              <a:gd name="G27" fmla="?: G9 0 21600"/>
              <a:gd name="G28" fmla="cos 10800 -10273354"/>
              <a:gd name="G29" fmla="sin 10800 -10273354"/>
              <a:gd name="G30" fmla="sin 9741 -10273354"/>
              <a:gd name="G31" fmla="+- G28 10800 0"/>
              <a:gd name="G32" fmla="+- G29 10800 0"/>
              <a:gd name="G33" fmla="+- G30 10800 0"/>
              <a:gd name="G34" fmla="?: G4 0 G31"/>
              <a:gd name="G35" fmla="?: -10273354 G34 0"/>
              <a:gd name="G36" fmla="?: G6 G35 G31"/>
              <a:gd name="G37" fmla="+- 21600 0 G36"/>
              <a:gd name="G38" fmla="?: G4 0 G33"/>
              <a:gd name="G39" fmla="?: -1027335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362 w 21600"/>
              <a:gd name="T15" fmla="*/ 6747 h 21600"/>
              <a:gd name="T16" fmla="*/ 10800 w 21600"/>
              <a:gd name="T17" fmla="*/ 1059 h 21600"/>
              <a:gd name="T18" fmla="*/ 20238 w 21600"/>
              <a:gd name="T19" fmla="*/ 6747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849" y="6956"/>
                </a:moveTo>
                <a:cubicBezTo>
                  <a:pt x="3386" y="3378"/>
                  <a:pt x="6905" y="1058"/>
                  <a:pt x="10800" y="1059"/>
                </a:cubicBezTo>
                <a:cubicBezTo>
                  <a:pt x="14694" y="1059"/>
                  <a:pt x="18213" y="3378"/>
                  <a:pt x="19750" y="6956"/>
                </a:cubicBezTo>
                <a:lnTo>
                  <a:pt x="20723" y="6538"/>
                </a:lnTo>
                <a:cubicBezTo>
                  <a:pt x="19019" y="2571"/>
                  <a:pt x="15117" y="-1"/>
                  <a:pt x="10799" y="0"/>
                </a:cubicBezTo>
                <a:cubicBezTo>
                  <a:pt x="6482" y="0"/>
                  <a:pt x="2580" y="2571"/>
                  <a:pt x="876" y="6538"/>
                </a:cubicBezTo>
                <a:close/>
              </a:path>
            </a:pathLst>
          </a:cu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" name="Arc 5"/>
          <p:cNvSpPr>
            <a:spLocks/>
          </p:cNvSpPr>
          <p:nvPr/>
        </p:nvSpPr>
        <p:spPr bwMode="auto">
          <a:xfrm rot="10180155">
            <a:off x="5816278" y="3009921"/>
            <a:ext cx="1427163" cy="2878138"/>
          </a:xfrm>
          <a:custGeom>
            <a:avLst/>
            <a:gdLst>
              <a:gd name="G0" fmla="+- 1686 0 0"/>
              <a:gd name="G1" fmla="+- 21600 0 0"/>
              <a:gd name="G2" fmla="+- 21600 0 0"/>
              <a:gd name="T0" fmla="*/ 0 w 20159"/>
              <a:gd name="T1" fmla="*/ 66 h 21600"/>
              <a:gd name="T2" fmla="*/ 20159 w 20159"/>
              <a:gd name="T3" fmla="*/ 10406 h 21600"/>
              <a:gd name="T4" fmla="*/ 1686 w 2015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159" h="21600" fill="none" extrusionOk="0">
                <a:moveTo>
                  <a:pt x="-1" y="65"/>
                </a:moveTo>
                <a:cubicBezTo>
                  <a:pt x="560" y="21"/>
                  <a:pt x="1123" y="-1"/>
                  <a:pt x="1686" y="0"/>
                </a:cubicBezTo>
                <a:cubicBezTo>
                  <a:pt x="9239" y="0"/>
                  <a:pt x="16244" y="3945"/>
                  <a:pt x="20159" y="10405"/>
                </a:cubicBezTo>
              </a:path>
              <a:path w="20159" h="21600" stroke="0" extrusionOk="0">
                <a:moveTo>
                  <a:pt x="-1" y="65"/>
                </a:moveTo>
                <a:cubicBezTo>
                  <a:pt x="560" y="21"/>
                  <a:pt x="1123" y="-1"/>
                  <a:pt x="1686" y="0"/>
                </a:cubicBezTo>
                <a:cubicBezTo>
                  <a:pt x="9239" y="0"/>
                  <a:pt x="16244" y="3945"/>
                  <a:pt x="20159" y="10405"/>
                </a:cubicBezTo>
                <a:lnTo>
                  <a:pt x="1686" y="21600"/>
                </a:lnTo>
                <a:close/>
              </a:path>
            </a:pathLst>
          </a:custGeom>
          <a:noFill/>
          <a:ln w="1270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" name="Rectangle 8"/>
          <p:cNvSpPr>
            <a:spLocks noChangeArrowheads="1"/>
          </p:cNvSpPr>
          <p:nvPr/>
        </p:nvSpPr>
        <p:spPr bwMode="auto">
          <a:xfrm rot="7001710">
            <a:off x="1798316" y="3867171"/>
            <a:ext cx="1706562" cy="128588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FF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0" name="Rectangle 9"/>
          <p:cNvSpPr>
            <a:spLocks noChangeArrowheads="1"/>
          </p:cNvSpPr>
          <p:nvPr/>
        </p:nvSpPr>
        <p:spPr bwMode="auto">
          <a:xfrm rot="3925345">
            <a:off x="4666928" y="3865584"/>
            <a:ext cx="1706563" cy="128587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FF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1" name="Group 10"/>
          <p:cNvGrpSpPr>
            <a:grpSpLocks/>
          </p:cNvGrpSpPr>
          <p:nvPr/>
        </p:nvGrpSpPr>
        <p:grpSpPr bwMode="auto">
          <a:xfrm>
            <a:off x="3931916" y="2535259"/>
            <a:ext cx="323850" cy="1600200"/>
            <a:chOff x="2772" y="1488"/>
            <a:chExt cx="216" cy="1008"/>
          </a:xfrm>
        </p:grpSpPr>
        <p:sp>
          <p:nvSpPr>
            <p:cNvPr id="52" name="Rectangle 11"/>
            <p:cNvSpPr>
              <a:spLocks noChangeArrowheads="1"/>
            </p:cNvSpPr>
            <p:nvPr/>
          </p:nvSpPr>
          <p:spPr bwMode="auto">
            <a:xfrm>
              <a:off x="2838" y="1584"/>
              <a:ext cx="96" cy="912"/>
            </a:xfrm>
            <a:prstGeom prst="rect">
              <a:avLst/>
            </a:prstGeom>
            <a:gradFill rotWithShape="0">
              <a:gsLst>
                <a:gs pos="0">
                  <a:srgbClr val="3366FF"/>
                </a:gs>
                <a:gs pos="100000">
                  <a:srgbClr val="FFA3A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3" name="AutoShape 12"/>
            <p:cNvSpPr>
              <a:spLocks noChangeArrowheads="1"/>
            </p:cNvSpPr>
            <p:nvPr/>
          </p:nvSpPr>
          <p:spPr bwMode="auto">
            <a:xfrm>
              <a:off x="2772" y="1488"/>
              <a:ext cx="216" cy="192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54" name="Group 13"/>
          <p:cNvGrpSpPr>
            <a:grpSpLocks/>
          </p:cNvGrpSpPr>
          <p:nvPr/>
        </p:nvGrpSpPr>
        <p:grpSpPr bwMode="auto">
          <a:xfrm>
            <a:off x="3941441" y="4249759"/>
            <a:ext cx="314325" cy="1600200"/>
            <a:chOff x="2778" y="2640"/>
            <a:chExt cx="216" cy="1008"/>
          </a:xfrm>
        </p:grpSpPr>
        <p:sp>
          <p:nvSpPr>
            <p:cNvPr id="55" name="Rectangle 14"/>
            <p:cNvSpPr>
              <a:spLocks noChangeArrowheads="1"/>
            </p:cNvSpPr>
            <p:nvPr/>
          </p:nvSpPr>
          <p:spPr bwMode="auto">
            <a:xfrm>
              <a:off x="2838" y="2640"/>
              <a:ext cx="96" cy="912"/>
            </a:xfrm>
            <a:prstGeom prst="rect">
              <a:avLst/>
            </a:prstGeom>
            <a:gradFill rotWithShape="0">
              <a:gsLst>
                <a:gs pos="0">
                  <a:srgbClr val="FFA3A3"/>
                </a:gs>
                <a:gs pos="100000">
                  <a:srgbClr val="FF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6" name="AutoShape 15"/>
            <p:cNvSpPr>
              <a:spLocks noChangeArrowheads="1"/>
            </p:cNvSpPr>
            <p:nvPr/>
          </p:nvSpPr>
          <p:spPr bwMode="auto">
            <a:xfrm rot="10699093">
              <a:off x="2778" y="3456"/>
              <a:ext cx="216" cy="192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7" name="Rectangle 16"/>
          <p:cNvSpPr>
            <a:spLocks noChangeArrowheads="1"/>
          </p:cNvSpPr>
          <p:nvPr/>
        </p:nvSpPr>
        <p:spPr bwMode="auto">
          <a:xfrm>
            <a:off x="3331841" y="1862159"/>
            <a:ext cx="1600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Arial Unicode MS" pitchFamily="34" charset="-128"/>
              </a:rPr>
              <a:t>坚信不疑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 eaLnBrk="0" hangingPunct="0"/>
            <a:r>
              <a:rPr lang="zh-CN" altLang="en-US" sz="1000" dirty="0" smtClean="0">
                <a:solidFill>
                  <a:srgbClr val="000000"/>
                </a:solidFill>
                <a:latin typeface="Arial Unicode MS" pitchFamily="34" charset="-128"/>
              </a:rPr>
              <a:t>狂热</a:t>
            </a:r>
            <a:endParaRPr lang="en-US" sz="1000" dirty="0">
              <a:latin typeface="Arial Unicode MS" pitchFamily="34" charset="-128"/>
            </a:endParaRPr>
          </a:p>
        </p:txBody>
      </p:sp>
      <p:sp>
        <p:nvSpPr>
          <p:cNvPr id="58" name="Rectangle 17"/>
          <p:cNvSpPr>
            <a:spLocks noChangeArrowheads="1"/>
          </p:cNvSpPr>
          <p:nvPr/>
        </p:nvSpPr>
        <p:spPr bwMode="auto">
          <a:xfrm>
            <a:off x="1171600" y="3257575"/>
            <a:ext cx="1600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Arial Unicode MS" pitchFamily="34" charset="-128"/>
              </a:rPr>
              <a:t>自信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 eaLnBrk="0" hangingPunct="0"/>
            <a:r>
              <a:rPr lang="en-US" sz="1000" dirty="0">
                <a:solidFill>
                  <a:srgbClr val="000000"/>
                </a:solidFill>
                <a:latin typeface="Arial Unicode MS" pitchFamily="34" charset="-128"/>
              </a:rPr>
              <a:t>Growing recognition</a:t>
            </a:r>
            <a:endParaRPr lang="en-US" sz="1000" dirty="0">
              <a:latin typeface="Arial Unicode MS" pitchFamily="34" charset="-128"/>
            </a:endParaRPr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5503541" y="3316309"/>
            <a:ext cx="762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Arial Unicode MS" pitchFamily="34" charset="-128"/>
              </a:rPr>
              <a:t>希望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 eaLnBrk="0" hangingPunct="0"/>
            <a:r>
              <a:rPr lang="zh-CN" altLang="en-US" sz="1000" dirty="0" smtClean="0">
                <a:solidFill>
                  <a:srgbClr val="000000"/>
                </a:solidFill>
                <a:latin typeface="Arial Unicode MS" pitchFamily="34" charset="-128"/>
              </a:rPr>
              <a:t>信念动摇</a:t>
            </a:r>
            <a:endParaRPr lang="en-US" sz="1000" dirty="0">
              <a:latin typeface="Arial Unicode MS" pitchFamily="34" charset="-128"/>
            </a:endParaRPr>
          </a:p>
        </p:txBody>
      </p:sp>
      <p:sp>
        <p:nvSpPr>
          <p:cNvPr id="60" name="Rectangle 19"/>
          <p:cNvSpPr>
            <a:spLocks noChangeArrowheads="1"/>
          </p:cNvSpPr>
          <p:nvPr/>
        </p:nvSpPr>
        <p:spPr bwMode="auto">
          <a:xfrm>
            <a:off x="533078" y="5905521"/>
            <a:ext cx="1066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latin typeface="Arial Unicode MS" pitchFamily="34" charset="-128"/>
              </a:rPr>
              <a:t>不屑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61" name="Rectangle 20"/>
          <p:cNvSpPr>
            <a:spLocks noChangeArrowheads="1"/>
          </p:cNvSpPr>
          <p:nvPr/>
        </p:nvSpPr>
        <p:spPr bwMode="auto">
          <a:xfrm>
            <a:off x="7452320" y="5805264"/>
            <a:ext cx="1368152" cy="4488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Arial Unicode MS" pitchFamily="34" charset="-128"/>
              </a:rPr>
              <a:t>投降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 eaLnBrk="0" hangingPunct="0"/>
            <a:r>
              <a:rPr lang="zh-CN" altLang="en-US" sz="1000" dirty="0" smtClean="0">
                <a:solidFill>
                  <a:srgbClr val="000000"/>
                </a:solidFill>
                <a:latin typeface="Arial Unicode MS" pitchFamily="34" charset="-128"/>
              </a:rPr>
              <a:t>厌恶</a:t>
            </a:r>
            <a:endParaRPr lang="en-US" sz="1000" dirty="0">
              <a:latin typeface="Arial Unicode MS" pitchFamily="34" charset="-128"/>
            </a:endParaRPr>
          </a:p>
        </p:txBody>
      </p:sp>
      <p:sp>
        <p:nvSpPr>
          <p:cNvPr id="62" name="Rectangle 21"/>
          <p:cNvSpPr>
            <a:spLocks noChangeArrowheads="1"/>
          </p:cNvSpPr>
          <p:nvPr/>
        </p:nvSpPr>
        <p:spPr bwMode="auto">
          <a:xfrm>
            <a:off x="955924" y="4705375"/>
            <a:ext cx="1066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Arial Unicode MS" pitchFamily="34" charset="-128"/>
              </a:rPr>
              <a:t>谨慎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 eaLnBrk="0" hangingPunct="0"/>
            <a:r>
              <a:rPr lang="en-US" sz="1000" dirty="0">
                <a:solidFill>
                  <a:srgbClr val="000000"/>
                </a:solidFill>
                <a:latin typeface="Arial Unicode MS" pitchFamily="34" charset="-128"/>
              </a:rPr>
              <a:t>Skepticism</a:t>
            </a:r>
            <a:endParaRPr lang="en-US" sz="1000" dirty="0">
              <a:latin typeface="Arial Unicode MS" pitchFamily="34" charset="-128"/>
            </a:endParaRPr>
          </a:p>
        </p:txBody>
      </p:sp>
      <p:sp>
        <p:nvSpPr>
          <p:cNvPr id="63" name="Rectangle 22"/>
          <p:cNvSpPr>
            <a:spLocks noChangeArrowheads="1"/>
          </p:cNvSpPr>
          <p:nvPr/>
        </p:nvSpPr>
        <p:spPr bwMode="auto">
          <a:xfrm>
            <a:off x="6227441" y="4745059"/>
            <a:ext cx="1600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Arial Unicode MS" pitchFamily="34" charset="-128"/>
              </a:rPr>
              <a:t>恍然大悟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 eaLnBrk="0" hangingPunct="0"/>
            <a:r>
              <a:rPr lang="zh-CN" altLang="en-US" sz="1000" dirty="0" smtClean="0">
                <a:solidFill>
                  <a:srgbClr val="000000"/>
                </a:solidFill>
                <a:latin typeface="Arial Unicode MS" pitchFamily="34" charset="-128"/>
              </a:rPr>
              <a:t>震惊</a:t>
            </a:r>
            <a:r>
              <a:rPr lang="en-US" sz="10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Arial Unicode MS" pitchFamily="34" charset="-128"/>
              </a:rPr>
              <a:t>&amp; </a:t>
            </a:r>
            <a:r>
              <a:rPr lang="zh-CN" altLang="en-US" sz="1000" dirty="0" smtClean="0">
                <a:solidFill>
                  <a:srgbClr val="000000"/>
                </a:solidFill>
                <a:latin typeface="Arial Unicode MS" pitchFamily="34" charset="-128"/>
              </a:rPr>
              <a:t>恐惧</a:t>
            </a:r>
            <a:endParaRPr lang="en-US" sz="1000" dirty="0">
              <a:latin typeface="Arial Unicode MS" pitchFamily="34" charset="-128"/>
            </a:endParaRPr>
          </a:p>
        </p:txBody>
      </p:sp>
      <p:sp>
        <p:nvSpPr>
          <p:cNvPr id="64" name="Rectangle 23"/>
          <p:cNvSpPr>
            <a:spLocks noChangeArrowheads="1"/>
          </p:cNvSpPr>
          <p:nvPr/>
        </p:nvSpPr>
        <p:spPr bwMode="auto">
          <a:xfrm rot="16200000">
            <a:off x="3141341" y="3287734"/>
            <a:ext cx="1295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latin typeface="Arial Unicode MS" pitchFamily="34" charset="-128"/>
              </a:rPr>
              <a:t>贪婪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 rot="5398118">
            <a:off x="3750147" y="4810940"/>
            <a:ext cx="1296988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solidFill>
                  <a:srgbClr val="000000"/>
                </a:solidFill>
                <a:latin typeface="Arial Unicode MS" pitchFamily="34" charset="-128"/>
              </a:rPr>
              <a:t>恐惧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66" name="Arc 30"/>
          <p:cNvSpPr>
            <a:spLocks/>
          </p:cNvSpPr>
          <p:nvPr/>
        </p:nvSpPr>
        <p:spPr bwMode="auto">
          <a:xfrm rot="352979" flipH="1" flipV="1">
            <a:off x="991866" y="1400196"/>
            <a:ext cx="1389062" cy="4465638"/>
          </a:xfrm>
          <a:custGeom>
            <a:avLst/>
            <a:gdLst>
              <a:gd name="G0" fmla="+- 14964 0 0"/>
              <a:gd name="G1" fmla="+- 21600 0 0"/>
              <a:gd name="G2" fmla="+- 21600 0 0"/>
              <a:gd name="T0" fmla="*/ 0 w 16143"/>
              <a:gd name="T1" fmla="*/ 6023 h 21600"/>
              <a:gd name="T2" fmla="*/ 16143 w 16143"/>
              <a:gd name="T3" fmla="*/ 32 h 21600"/>
              <a:gd name="T4" fmla="*/ 14964 w 1614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143" h="21600" fill="none" extrusionOk="0">
                <a:moveTo>
                  <a:pt x="0" y="6023"/>
                </a:moveTo>
                <a:cubicBezTo>
                  <a:pt x="4023" y="2158"/>
                  <a:pt x="9385" y="-1"/>
                  <a:pt x="14964" y="0"/>
                </a:cubicBezTo>
                <a:cubicBezTo>
                  <a:pt x="15357" y="0"/>
                  <a:pt x="15750" y="10"/>
                  <a:pt x="16142" y="32"/>
                </a:cubicBezTo>
              </a:path>
              <a:path w="16143" h="21600" stroke="0" extrusionOk="0">
                <a:moveTo>
                  <a:pt x="0" y="6023"/>
                </a:moveTo>
                <a:cubicBezTo>
                  <a:pt x="4023" y="2158"/>
                  <a:pt x="9385" y="-1"/>
                  <a:pt x="14964" y="0"/>
                </a:cubicBezTo>
                <a:cubicBezTo>
                  <a:pt x="15357" y="0"/>
                  <a:pt x="15750" y="10"/>
                  <a:pt x="16142" y="32"/>
                </a:cubicBezTo>
                <a:lnTo>
                  <a:pt x="14964" y="21600"/>
                </a:lnTo>
                <a:close/>
              </a:path>
            </a:pathLst>
          </a:custGeom>
          <a:noFill/>
          <a:ln w="1270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7" name="Rectangle 32"/>
          <p:cNvSpPr>
            <a:spLocks noChangeArrowheads="1"/>
          </p:cNvSpPr>
          <p:nvPr/>
        </p:nvSpPr>
        <p:spPr bwMode="auto">
          <a:xfrm rot="-5386358">
            <a:off x="-699616" y="3988615"/>
            <a:ext cx="2536825" cy="32543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b="1" dirty="0" smtClean="0">
                <a:solidFill>
                  <a:schemeClr val="bg1"/>
                </a:solidFill>
                <a:latin typeface="Arial Unicode MS" pitchFamily="34" charset="-128"/>
              </a:rPr>
              <a:t>价格行为</a:t>
            </a:r>
            <a:endParaRPr lang="en-US" sz="2400" b="1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68" name="Rectangle 33"/>
          <p:cNvSpPr>
            <a:spLocks noChangeArrowheads="1"/>
          </p:cNvSpPr>
          <p:nvPr/>
        </p:nvSpPr>
        <p:spPr bwMode="auto">
          <a:xfrm>
            <a:off x="3350891" y="6030934"/>
            <a:ext cx="16002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zh-CN" altLang="en-US" sz="2400" dirty="0" smtClean="0">
                <a:solidFill>
                  <a:schemeClr val="bg1"/>
                </a:solidFill>
                <a:latin typeface="Arial Unicode MS" pitchFamily="34" charset="-128"/>
              </a:rPr>
              <a:t>时机</a:t>
            </a:r>
            <a:endParaRPr lang="en-US" sz="24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2555776" y="3933056"/>
            <a:ext cx="8819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</a:rPr>
              <a:t>参与期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4755828" y="2289196"/>
            <a:ext cx="8819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</a:rPr>
              <a:t>出货期</a:t>
            </a:r>
            <a:endParaRPr lang="en-GB" b="1" dirty="0">
              <a:solidFill>
                <a:srgbClr val="002060"/>
              </a:solidFill>
            </a:endParaRPr>
          </a:p>
          <a:p>
            <a:endParaRPr lang="en-GB" dirty="0"/>
          </a:p>
        </p:txBody>
      </p:sp>
      <p:sp>
        <p:nvSpPr>
          <p:cNvPr id="72" name="Text Box 39"/>
          <p:cNvSpPr txBox="1">
            <a:spLocks noChangeArrowheads="1"/>
          </p:cNvSpPr>
          <p:nvPr/>
        </p:nvSpPr>
        <p:spPr bwMode="auto">
          <a:xfrm>
            <a:off x="1763688" y="5356225"/>
            <a:ext cx="17330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</a:rPr>
              <a:t>积累期</a:t>
            </a:r>
            <a:endParaRPr lang="en-GB" altLang="en-US" b="1" dirty="0">
              <a:solidFill>
                <a:srgbClr val="002060"/>
              </a:solidFill>
            </a:endParaRPr>
          </a:p>
        </p:txBody>
      </p:sp>
      <p:sp>
        <p:nvSpPr>
          <p:cNvPr id="73" name="AutoShape 29"/>
          <p:cNvSpPr>
            <a:spLocks noChangeArrowheads="1"/>
          </p:cNvSpPr>
          <p:nvPr/>
        </p:nvSpPr>
        <p:spPr bwMode="auto">
          <a:xfrm>
            <a:off x="7294563" y="5621338"/>
            <a:ext cx="209550" cy="228600"/>
          </a:xfrm>
          <a:prstGeom prst="star4">
            <a:avLst>
              <a:gd name="adj" fmla="val 15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4" name="AutoShape 25"/>
          <p:cNvSpPr>
            <a:spLocks noChangeArrowheads="1"/>
          </p:cNvSpPr>
          <p:nvPr/>
        </p:nvSpPr>
        <p:spPr bwMode="auto">
          <a:xfrm>
            <a:off x="2850282" y="3240084"/>
            <a:ext cx="209550" cy="228600"/>
          </a:xfrm>
          <a:prstGeom prst="star4">
            <a:avLst>
              <a:gd name="adj" fmla="val 15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5" name="AutoShape 26"/>
          <p:cNvSpPr>
            <a:spLocks noChangeArrowheads="1"/>
          </p:cNvSpPr>
          <p:nvPr/>
        </p:nvSpPr>
        <p:spPr bwMode="auto">
          <a:xfrm>
            <a:off x="3995936" y="2270122"/>
            <a:ext cx="209550" cy="228600"/>
          </a:xfrm>
          <a:prstGeom prst="star4">
            <a:avLst>
              <a:gd name="adj" fmla="val 15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6" name="AutoShape 27"/>
          <p:cNvSpPr>
            <a:spLocks noChangeArrowheads="1"/>
          </p:cNvSpPr>
          <p:nvPr/>
        </p:nvSpPr>
        <p:spPr bwMode="auto">
          <a:xfrm>
            <a:off x="5226546" y="3324668"/>
            <a:ext cx="209550" cy="228600"/>
          </a:xfrm>
          <a:prstGeom prst="star4">
            <a:avLst>
              <a:gd name="adj" fmla="val 15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" name="AutoShape 28"/>
          <p:cNvSpPr>
            <a:spLocks noChangeArrowheads="1"/>
          </p:cNvSpPr>
          <p:nvPr/>
        </p:nvSpPr>
        <p:spPr bwMode="auto">
          <a:xfrm>
            <a:off x="5868144" y="4764828"/>
            <a:ext cx="209550" cy="228600"/>
          </a:xfrm>
          <a:prstGeom prst="star4">
            <a:avLst>
              <a:gd name="adj" fmla="val 15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8" name="AutoShape 31"/>
          <p:cNvSpPr>
            <a:spLocks noChangeArrowheads="1"/>
          </p:cNvSpPr>
          <p:nvPr/>
        </p:nvSpPr>
        <p:spPr bwMode="auto">
          <a:xfrm>
            <a:off x="802705" y="5661022"/>
            <a:ext cx="209550" cy="228600"/>
          </a:xfrm>
          <a:prstGeom prst="star4">
            <a:avLst>
              <a:gd name="adj" fmla="val 15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9" name="AutoShape 34"/>
          <p:cNvSpPr>
            <a:spLocks noChangeArrowheads="1"/>
          </p:cNvSpPr>
          <p:nvPr/>
        </p:nvSpPr>
        <p:spPr bwMode="auto">
          <a:xfrm>
            <a:off x="2051720" y="4764828"/>
            <a:ext cx="209550" cy="228600"/>
          </a:xfrm>
          <a:prstGeom prst="star4">
            <a:avLst>
              <a:gd name="adj" fmla="val 15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7" name="Line 6"/>
          <p:cNvSpPr>
            <a:spLocks noChangeShapeType="1"/>
          </p:cNvSpPr>
          <p:nvPr/>
        </p:nvSpPr>
        <p:spPr bwMode="auto">
          <a:xfrm rot="1052246">
            <a:off x="7154321" y="5634741"/>
            <a:ext cx="442426" cy="209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" name="Line 7"/>
          <p:cNvSpPr>
            <a:spLocks noChangeShapeType="1"/>
          </p:cNvSpPr>
          <p:nvPr/>
        </p:nvSpPr>
        <p:spPr bwMode="auto">
          <a:xfrm flipV="1">
            <a:off x="7226110" y="5703440"/>
            <a:ext cx="360040" cy="2458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4211960" y="1965350"/>
            <a:ext cx="4752528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  <p:txBody>
          <a:bodyPr wrap="none" anchor="ctr"/>
          <a:lstStyle/>
          <a:p>
            <a:pPr algn="ctr"/>
            <a:endParaRPr lang="fr-FR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6386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6388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基本概念</a:t>
            </a:r>
            <a:endParaRPr lang="fr-FR" sz="3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7300F-BB99-4CB6-8D2D-B765118EFA4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V="1">
            <a:off x="7092000" y="5328000"/>
            <a:ext cx="1085850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4716015" y="4269606"/>
            <a:ext cx="4180905" cy="228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8172400" y="3981574"/>
            <a:ext cx="6890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Time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4788024" y="4989686"/>
            <a:ext cx="10182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 smtClean="0"/>
              <a:t> Cycle 1</a:t>
            </a:r>
            <a:endParaRPr lang="en-GB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994157" y="4989686"/>
            <a:ext cx="9541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/>
              <a:t>Cycle 2</a:t>
            </a:r>
            <a:endParaRPr lang="en-GB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4716016" y="2181374"/>
            <a:ext cx="11113" cy="316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4355976" y="1916832"/>
            <a:ext cx="7104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Price</a:t>
            </a:r>
          </a:p>
        </p:txBody>
      </p:sp>
      <p:sp>
        <p:nvSpPr>
          <p:cNvPr id="25" name="Freeform 26"/>
          <p:cNvSpPr>
            <a:spLocks/>
          </p:cNvSpPr>
          <p:nvPr/>
        </p:nvSpPr>
        <p:spPr bwMode="auto">
          <a:xfrm>
            <a:off x="4807521" y="3235201"/>
            <a:ext cx="3311525" cy="1935163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297" y="27"/>
              </a:cxn>
              <a:cxn ang="0">
                <a:pos x="691" y="1215"/>
              </a:cxn>
              <a:cxn ang="0">
                <a:pos x="976" y="2"/>
              </a:cxn>
              <a:cxn ang="0">
                <a:pos x="1401" y="1215"/>
              </a:cxn>
              <a:cxn ang="0">
                <a:pos x="1710" y="2"/>
              </a:cxn>
              <a:cxn ang="0">
                <a:pos x="2086" y="1203"/>
              </a:cxn>
            </a:cxnLst>
            <a:rect l="0" t="0" r="r" b="b"/>
            <a:pathLst>
              <a:path w="2086" h="1219">
                <a:moveTo>
                  <a:pt x="0" y="1064"/>
                </a:moveTo>
                <a:cubicBezTo>
                  <a:pt x="91" y="533"/>
                  <a:pt x="182" y="2"/>
                  <a:pt x="297" y="27"/>
                </a:cubicBezTo>
                <a:cubicBezTo>
                  <a:pt x="412" y="52"/>
                  <a:pt x="578" y="1219"/>
                  <a:pt x="691" y="1215"/>
                </a:cubicBezTo>
                <a:cubicBezTo>
                  <a:pt x="804" y="1211"/>
                  <a:pt x="858" y="2"/>
                  <a:pt x="976" y="2"/>
                </a:cubicBezTo>
                <a:cubicBezTo>
                  <a:pt x="1094" y="2"/>
                  <a:pt x="1279" y="1215"/>
                  <a:pt x="1401" y="1215"/>
                </a:cubicBezTo>
                <a:cubicBezTo>
                  <a:pt x="1523" y="1215"/>
                  <a:pt x="1596" y="4"/>
                  <a:pt x="1710" y="2"/>
                </a:cubicBezTo>
                <a:cubicBezTo>
                  <a:pt x="1824" y="0"/>
                  <a:pt x="2023" y="1005"/>
                  <a:pt x="2086" y="1203"/>
                </a:cubicBezTo>
              </a:path>
            </a:pathLst>
          </a:custGeom>
          <a:noFill/>
          <a:ln w="19050" cap="flat" cmpd="sng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auto">
          <a:xfrm flipV="1">
            <a:off x="4788024" y="5349726"/>
            <a:ext cx="1085850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 flipV="1">
            <a:off x="5940000" y="5340526"/>
            <a:ext cx="1085850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5904000" y="5229200"/>
            <a:ext cx="11113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>
            <a:off x="7056000" y="5229200"/>
            <a:ext cx="0" cy="182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107504" y="1873855"/>
            <a:ext cx="40324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zh-CN" altLang="en-US" dirty="0" smtClean="0"/>
              <a:t>周期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顶部</a:t>
            </a:r>
            <a:r>
              <a:rPr lang="zh-CN" altLang="en-US" dirty="0" smtClean="0"/>
              <a:t>为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波峰</a:t>
            </a:r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tx2"/>
              </a:buClr>
            </a:pPr>
            <a:endParaRPr lang="en-GB" b="1" dirty="0" smtClean="0">
              <a:solidFill>
                <a:srgbClr val="C03A3F"/>
              </a:solidFill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GB" b="1" dirty="0" smtClean="0">
                <a:solidFill>
                  <a:srgbClr val="C03A3F"/>
                </a:solidFill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周期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底部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为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波谷</a:t>
            </a:r>
            <a:endParaRPr lang="en-GB" alt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endParaRPr lang="en-GB" b="1" dirty="0" smtClean="0">
              <a:solidFill>
                <a:srgbClr val="C03A3F"/>
              </a:solidFill>
            </a:endParaRPr>
          </a:p>
          <a:p>
            <a:pPr>
              <a:buClr>
                <a:schemeClr val="tx2"/>
              </a:buClr>
              <a:buFont typeface="Wingdings" pitchFamily="2" charset="2"/>
              <a:buChar char="Ø"/>
            </a:pPr>
            <a:r>
              <a:rPr lang="en-GB" b="1" dirty="0" smtClean="0">
                <a:solidFill>
                  <a:srgbClr val="C03A3F"/>
                </a:solidFill>
              </a:rPr>
              <a:t> </a:t>
            </a:r>
            <a:r>
              <a:rPr lang="en-GB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NB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周期分析师偏好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使用波谷到波谷的距离来衡量周期的长度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。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b="1" u="sng" dirty="0"/>
          </a:p>
          <a:p>
            <a:pPr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两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个波峰之间的距离也可用于衡量周期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的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长度，但被认为稳定性和可靠性较差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4130181" y="5421734"/>
            <a:ext cx="13113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400" b="1" dirty="0"/>
              <a:t>A </a:t>
            </a:r>
          </a:p>
          <a:p>
            <a:pPr algn="ctr"/>
            <a:r>
              <a:rPr lang="en-GB" sz="1400" dirty="0"/>
              <a:t>(Wave trough)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5282309" y="5421734"/>
            <a:ext cx="13113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400" b="1" dirty="0" smtClean="0"/>
              <a:t>C</a:t>
            </a:r>
            <a:r>
              <a:rPr lang="en-GB" sz="1400" dirty="0" smtClean="0"/>
              <a:t> </a:t>
            </a:r>
            <a:endParaRPr lang="en-GB" sz="1400" dirty="0"/>
          </a:p>
          <a:p>
            <a:pPr algn="ctr"/>
            <a:r>
              <a:rPr lang="en-GB" sz="1400" dirty="0"/>
              <a:t>(Wave trough)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4674290" y="2780928"/>
            <a:ext cx="11926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400" b="1" dirty="0"/>
              <a:t>B</a:t>
            </a:r>
            <a:r>
              <a:rPr lang="en-GB" sz="1400" dirty="0"/>
              <a:t> </a:t>
            </a:r>
            <a:endParaRPr lang="en-GB" sz="1400" dirty="0" smtClean="0"/>
          </a:p>
          <a:p>
            <a:pPr algn="ctr"/>
            <a:r>
              <a:rPr lang="en-GB" sz="1400" dirty="0" smtClean="0"/>
              <a:t>(</a:t>
            </a:r>
            <a:r>
              <a:rPr lang="en-GB" sz="1400" dirty="0"/>
              <a:t>Wave crest)</a:t>
            </a:r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792186" y="1484784"/>
            <a:ext cx="1415772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道氏波浪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5797291" y="2780928"/>
            <a:ext cx="11926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400" b="1" dirty="0" smtClean="0"/>
              <a:t>D</a:t>
            </a:r>
            <a:r>
              <a:rPr lang="en-GB" sz="1400" dirty="0" smtClean="0"/>
              <a:t> </a:t>
            </a:r>
          </a:p>
          <a:p>
            <a:pPr algn="ctr"/>
            <a:r>
              <a:rPr lang="en-GB" sz="1400" dirty="0" smtClean="0"/>
              <a:t>(</a:t>
            </a:r>
            <a:r>
              <a:rPr lang="en-GB" sz="1400" dirty="0"/>
              <a:t>Wave crest)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7092280" y="4968000"/>
            <a:ext cx="9541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/>
              <a:t>Cycle 3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4499992" y="2060848"/>
            <a:ext cx="4464496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  <p:txBody>
          <a:bodyPr wrap="none" anchor="ctr"/>
          <a:lstStyle/>
          <a:p>
            <a:pPr algn="ctr"/>
            <a:endParaRPr lang="fr-FR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7410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7412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周期的特点</a:t>
            </a:r>
            <a:endParaRPr lang="fr-FR" sz="3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5496" y="1556792"/>
            <a:ext cx="439248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振幅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波浪的高度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周期长度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两个波谷之间的时间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阶段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与另一列波浪相邻波谷之间的距离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如果我们知道了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振幅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、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周期长度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和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阶段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，就可以决定下一个周期中波谷将会何时到来，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如果周期保持稳定的话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。</a:t>
            </a: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7D40F-73F4-4D60-A962-5CA31E0A4C48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auto">
          <a:xfrm flipV="1">
            <a:off x="4860032" y="5513734"/>
            <a:ext cx="1085850" cy="11113"/>
          </a:xfrm>
          <a:prstGeom prst="line">
            <a:avLst/>
          </a:prstGeom>
          <a:noFill/>
          <a:ln w="19050">
            <a:solidFill>
              <a:schemeClr val="accent3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4860031" y="4581128"/>
            <a:ext cx="4108897" cy="309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248204" y="4596159"/>
            <a:ext cx="6890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Time</a:t>
            </a: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H="1" flipV="1">
            <a:off x="4865241" y="2497484"/>
            <a:ext cx="11113" cy="316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572000" y="4388594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 flipH="1" flipV="1">
            <a:off x="5301804" y="3615084"/>
            <a:ext cx="28575" cy="18764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4860032" y="3216846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accent2"/>
                </a:solidFill>
              </a:rPr>
              <a:t>Amplitude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031929" y="5593109"/>
            <a:ext cx="7425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chemeClr val="accent3"/>
                </a:solidFill>
              </a:rPr>
              <a:t>Period</a:t>
            </a:r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6340029" y="5499447"/>
            <a:ext cx="684212" cy="9525"/>
          </a:xfrm>
          <a:prstGeom prst="line">
            <a:avLst/>
          </a:prstGeom>
          <a:noFill/>
          <a:ln w="19050">
            <a:solidFill>
              <a:schemeClr val="accent5"/>
            </a:solidFill>
            <a:round/>
            <a:headEnd type="triangle" w="lg" len="lg"/>
            <a:tailEnd type="triangle" w="lg" len="lg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6386066" y="5593109"/>
            <a:ext cx="7120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chemeClr val="accent5"/>
                </a:solidFill>
              </a:rPr>
              <a:t>Phase</a:t>
            </a:r>
          </a:p>
        </p:txBody>
      </p:sp>
      <p:sp>
        <p:nvSpPr>
          <p:cNvPr id="28" name="Freeform 18"/>
          <p:cNvSpPr>
            <a:spLocks/>
          </p:cNvSpPr>
          <p:nvPr/>
        </p:nvSpPr>
        <p:spPr bwMode="auto">
          <a:xfrm>
            <a:off x="4932040" y="3558257"/>
            <a:ext cx="3157537" cy="1958975"/>
          </a:xfrm>
          <a:custGeom>
            <a:avLst/>
            <a:gdLst/>
            <a:ahLst/>
            <a:cxnLst>
              <a:cxn ang="0">
                <a:pos x="0" y="1186"/>
              </a:cxn>
              <a:cxn ang="0">
                <a:pos x="255" y="22"/>
              </a:cxn>
              <a:cxn ang="0">
                <a:pos x="667" y="1228"/>
              </a:cxn>
              <a:cxn ang="0">
                <a:pos x="904" y="15"/>
              </a:cxn>
              <a:cxn ang="0">
                <a:pos x="1304" y="1216"/>
              </a:cxn>
              <a:cxn ang="0">
                <a:pos x="1619" y="3"/>
              </a:cxn>
              <a:cxn ang="0">
                <a:pos x="1989" y="1234"/>
              </a:cxn>
            </a:cxnLst>
            <a:rect l="0" t="0" r="r" b="b"/>
            <a:pathLst>
              <a:path w="1989" h="1234">
                <a:moveTo>
                  <a:pt x="0" y="1186"/>
                </a:moveTo>
                <a:cubicBezTo>
                  <a:pt x="72" y="600"/>
                  <a:pt x="144" y="15"/>
                  <a:pt x="255" y="22"/>
                </a:cubicBezTo>
                <a:cubicBezTo>
                  <a:pt x="366" y="29"/>
                  <a:pt x="559" y="1229"/>
                  <a:pt x="667" y="1228"/>
                </a:cubicBezTo>
                <a:cubicBezTo>
                  <a:pt x="775" y="1227"/>
                  <a:pt x="798" y="17"/>
                  <a:pt x="904" y="15"/>
                </a:cubicBezTo>
                <a:cubicBezTo>
                  <a:pt x="1010" y="13"/>
                  <a:pt x="1185" y="1218"/>
                  <a:pt x="1304" y="1216"/>
                </a:cubicBezTo>
                <a:cubicBezTo>
                  <a:pt x="1423" y="1214"/>
                  <a:pt x="1505" y="0"/>
                  <a:pt x="1619" y="3"/>
                </a:cubicBezTo>
                <a:cubicBezTo>
                  <a:pt x="1733" y="6"/>
                  <a:pt x="1892" y="1129"/>
                  <a:pt x="1989" y="1234"/>
                </a:cubicBezTo>
              </a:path>
            </a:pathLst>
          </a:custGeom>
          <a:noFill/>
          <a:ln w="19050" cap="flat" cmpd="sng">
            <a:solidFill>
              <a:srgbClr val="27355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9" name="Freeform 19"/>
          <p:cNvSpPr>
            <a:spLocks/>
          </p:cNvSpPr>
          <p:nvPr/>
        </p:nvSpPr>
        <p:spPr bwMode="auto">
          <a:xfrm>
            <a:off x="4917629" y="3607147"/>
            <a:ext cx="3138487" cy="2033587"/>
          </a:xfrm>
          <a:custGeom>
            <a:avLst/>
            <a:gdLst/>
            <a:ahLst/>
            <a:cxnLst>
              <a:cxn ang="0">
                <a:pos x="0" y="770"/>
              </a:cxn>
              <a:cxn ang="0">
                <a:pos x="200" y="1158"/>
              </a:cxn>
              <a:cxn ang="0">
                <a:pos x="516" y="30"/>
              </a:cxn>
              <a:cxn ang="0">
                <a:pos x="910" y="1134"/>
              </a:cxn>
              <a:cxn ang="0">
                <a:pos x="1207" y="12"/>
              </a:cxn>
              <a:cxn ang="0">
                <a:pos x="1601" y="1146"/>
              </a:cxn>
              <a:cxn ang="0">
                <a:pos x="1977" y="0"/>
              </a:cxn>
            </a:cxnLst>
            <a:rect l="0" t="0" r="r" b="b"/>
            <a:pathLst>
              <a:path w="1977" h="1281">
                <a:moveTo>
                  <a:pt x="0" y="770"/>
                </a:moveTo>
                <a:cubicBezTo>
                  <a:pt x="57" y="1025"/>
                  <a:pt x="114" y="1281"/>
                  <a:pt x="200" y="1158"/>
                </a:cubicBezTo>
                <a:cubicBezTo>
                  <a:pt x="286" y="1035"/>
                  <a:pt x="398" y="34"/>
                  <a:pt x="516" y="30"/>
                </a:cubicBezTo>
                <a:cubicBezTo>
                  <a:pt x="634" y="26"/>
                  <a:pt x="795" y="1137"/>
                  <a:pt x="910" y="1134"/>
                </a:cubicBezTo>
                <a:cubicBezTo>
                  <a:pt x="1025" y="1131"/>
                  <a:pt x="1092" y="10"/>
                  <a:pt x="1207" y="12"/>
                </a:cubicBezTo>
                <a:cubicBezTo>
                  <a:pt x="1322" y="14"/>
                  <a:pt x="1473" y="1148"/>
                  <a:pt x="1601" y="1146"/>
                </a:cubicBezTo>
                <a:cubicBezTo>
                  <a:pt x="1729" y="1144"/>
                  <a:pt x="1908" y="171"/>
                  <a:pt x="1977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499992" y="2173634"/>
            <a:ext cx="7104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Price</a:t>
            </a:r>
          </a:p>
        </p:txBody>
      </p: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796136" y="1599183"/>
            <a:ext cx="1415772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简单周期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86182" y="857232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三大特点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8434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8436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周期原理</a:t>
            </a:r>
            <a:endParaRPr lang="fr-FR" sz="3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43306" y="857232"/>
            <a:ext cx="1627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总和原理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6F76F-39E5-436A-9E61-8FFF8632EDDC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pSp>
        <p:nvGrpSpPr>
          <p:cNvPr id="56" name="Group 55"/>
          <p:cNvGrpSpPr/>
          <p:nvPr/>
        </p:nvGrpSpPr>
        <p:grpSpPr>
          <a:xfrm>
            <a:off x="1227441" y="2060848"/>
            <a:ext cx="6728935" cy="4333954"/>
            <a:chOff x="323528" y="2060848"/>
            <a:chExt cx="6728935" cy="4333954"/>
          </a:xfrm>
        </p:grpSpPr>
        <p:sp>
          <p:nvSpPr>
            <p:cNvPr id="60" name="Rectangle 59"/>
            <p:cNvSpPr/>
            <p:nvPr/>
          </p:nvSpPr>
          <p:spPr>
            <a:xfrm>
              <a:off x="323528" y="2060848"/>
              <a:ext cx="6696744" cy="42484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  <a:effectLst>
              <a:outerShdw blurRad="63500" algn="ctr" rotWithShape="0">
                <a:prstClr val="black">
                  <a:alpha val="48000"/>
                </a:prstClr>
              </a:outerShdw>
            </a:effectLst>
          </p:spPr>
          <p:txBody>
            <a:bodyPr wrap="none" anchor="ctr"/>
            <a:lstStyle/>
            <a:p>
              <a:pPr algn="ctr"/>
              <a:endParaRPr lang="fr-FR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Line 3"/>
            <p:cNvSpPr>
              <a:spLocks noChangeShapeType="1"/>
            </p:cNvSpPr>
            <p:nvPr/>
          </p:nvSpPr>
          <p:spPr bwMode="auto">
            <a:xfrm flipH="1">
              <a:off x="750639" y="2393528"/>
              <a:ext cx="1587" cy="15160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9" name="Line 5"/>
            <p:cNvSpPr>
              <a:spLocks noChangeShapeType="1"/>
            </p:cNvSpPr>
            <p:nvPr/>
          </p:nvSpPr>
          <p:spPr bwMode="auto">
            <a:xfrm>
              <a:off x="741114" y="5333578"/>
              <a:ext cx="0" cy="9255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752226" y="3104728"/>
              <a:ext cx="6088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 flipV="1">
              <a:off x="788739" y="4535066"/>
              <a:ext cx="6053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487114" y="5627266"/>
              <a:ext cx="269626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>
                  <a:solidFill>
                    <a:srgbClr val="273552"/>
                  </a:solidFill>
                </a:rPr>
                <a:t>0</a:t>
              </a:r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323528" y="5128741"/>
              <a:ext cx="444352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>
                  <a:solidFill>
                    <a:srgbClr val="273552"/>
                  </a:solidFill>
                </a:rPr>
                <a:t>+10</a:t>
              </a:r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357710" y="6093296"/>
              <a:ext cx="397866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000" b="1" dirty="0">
                  <a:solidFill>
                    <a:srgbClr val="273552"/>
                  </a:solidFill>
                </a:rPr>
                <a:t>-</a:t>
              </a:r>
              <a:r>
                <a:rPr lang="en-GB" sz="1200" b="1" dirty="0">
                  <a:solidFill>
                    <a:srgbClr val="273552"/>
                  </a:solidFill>
                </a:rPr>
                <a:t>10</a:t>
              </a:r>
            </a:p>
          </p:txBody>
        </p:sp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6084168" y="5435932"/>
              <a:ext cx="689035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Time</a:t>
              </a:r>
            </a:p>
          </p:txBody>
        </p:sp>
        <p:sp>
          <p:nvSpPr>
            <p:cNvPr id="28" name="Freeform 14"/>
            <p:cNvSpPr>
              <a:spLocks/>
            </p:cNvSpPr>
            <p:nvPr/>
          </p:nvSpPr>
          <p:spPr bwMode="auto">
            <a:xfrm>
              <a:off x="722064" y="4135016"/>
              <a:ext cx="3159125" cy="869950"/>
            </a:xfrm>
            <a:custGeom>
              <a:avLst/>
              <a:gdLst/>
              <a:ahLst/>
              <a:cxnLst>
                <a:cxn ang="0">
                  <a:pos x="0" y="456"/>
                </a:cxn>
                <a:cxn ang="0">
                  <a:pos x="219" y="4"/>
                </a:cxn>
                <a:cxn ang="0">
                  <a:pos x="452" y="478"/>
                </a:cxn>
                <a:cxn ang="0">
                  <a:pos x="685" y="19"/>
                </a:cxn>
                <a:cxn ang="0">
                  <a:pos x="962" y="493"/>
                </a:cxn>
                <a:cxn ang="0">
                  <a:pos x="1210" y="19"/>
                </a:cxn>
                <a:cxn ang="0">
                  <a:pos x="1473" y="478"/>
                </a:cxn>
                <a:cxn ang="0">
                  <a:pos x="1691" y="442"/>
                </a:cxn>
              </a:cxnLst>
              <a:rect l="0" t="0" r="r" b="b"/>
              <a:pathLst>
                <a:path w="1691" h="548">
                  <a:moveTo>
                    <a:pt x="0" y="456"/>
                  </a:moveTo>
                  <a:cubicBezTo>
                    <a:pt x="72" y="228"/>
                    <a:pt x="144" y="0"/>
                    <a:pt x="219" y="4"/>
                  </a:cubicBezTo>
                  <a:cubicBezTo>
                    <a:pt x="294" y="8"/>
                    <a:pt x="374" y="475"/>
                    <a:pt x="452" y="478"/>
                  </a:cubicBezTo>
                  <a:cubicBezTo>
                    <a:pt x="530" y="481"/>
                    <a:pt x="600" y="17"/>
                    <a:pt x="685" y="19"/>
                  </a:cubicBezTo>
                  <a:cubicBezTo>
                    <a:pt x="770" y="21"/>
                    <a:pt x="875" y="493"/>
                    <a:pt x="962" y="493"/>
                  </a:cubicBezTo>
                  <a:cubicBezTo>
                    <a:pt x="1049" y="493"/>
                    <a:pt x="1125" y="21"/>
                    <a:pt x="1210" y="19"/>
                  </a:cubicBezTo>
                  <a:cubicBezTo>
                    <a:pt x="1295" y="17"/>
                    <a:pt x="1393" y="408"/>
                    <a:pt x="1473" y="478"/>
                  </a:cubicBezTo>
                  <a:cubicBezTo>
                    <a:pt x="1553" y="548"/>
                    <a:pt x="1636" y="466"/>
                    <a:pt x="1691" y="442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29" name="Text Box 16"/>
            <p:cNvSpPr txBox="1">
              <a:spLocks noChangeArrowheads="1"/>
            </p:cNvSpPr>
            <p:nvPr/>
          </p:nvSpPr>
          <p:spPr bwMode="auto">
            <a:xfrm>
              <a:off x="434654" y="4831928"/>
              <a:ext cx="320922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>
                  <a:solidFill>
                    <a:schemeClr val="accent2"/>
                  </a:solidFill>
                </a:rPr>
                <a:t>-6</a:t>
              </a:r>
            </a:p>
          </p:txBody>
        </p:sp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395536" y="4006428"/>
              <a:ext cx="359394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>
                  <a:solidFill>
                    <a:schemeClr val="accent2"/>
                  </a:solidFill>
                </a:rPr>
                <a:t>+6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6156176" y="4221088"/>
              <a:ext cx="689035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Time</a:t>
              </a:r>
            </a:p>
          </p:txBody>
        </p:sp>
        <p:sp>
          <p:nvSpPr>
            <p:cNvPr id="32" name="Freeform 19"/>
            <p:cNvSpPr>
              <a:spLocks/>
            </p:cNvSpPr>
            <p:nvPr/>
          </p:nvSpPr>
          <p:spPr bwMode="auto">
            <a:xfrm>
              <a:off x="801439" y="2156991"/>
              <a:ext cx="2917825" cy="1976437"/>
            </a:xfrm>
            <a:custGeom>
              <a:avLst/>
              <a:gdLst/>
              <a:ahLst/>
              <a:cxnLst>
                <a:cxn ang="0">
                  <a:pos x="0" y="310"/>
                </a:cxn>
                <a:cxn ang="0">
                  <a:pos x="183" y="200"/>
                </a:cxn>
                <a:cxn ang="0">
                  <a:pos x="467" y="1061"/>
                </a:cxn>
                <a:cxn ang="0">
                  <a:pos x="904" y="171"/>
                </a:cxn>
                <a:cxn ang="0">
                  <a:pos x="1087" y="288"/>
                </a:cxn>
                <a:cxn ang="0">
                  <a:pos x="1211" y="135"/>
                </a:cxn>
                <a:cxn ang="0">
                  <a:pos x="1612" y="1097"/>
                </a:cxn>
                <a:cxn ang="0">
                  <a:pos x="1838" y="1024"/>
                </a:cxn>
              </a:cxnLst>
              <a:rect l="0" t="0" r="r" b="b"/>
              <a:pathLst>
                <a:path w="1838" h="1245">
                  <a:moveTo>
                    <a:pt x="0" y="310"/>
                  </a:moveTo>
                  <a:cubicBezTo>
                    <a:pt x="52" y="192"/>
                    <a:pt x="105" y="75"/>
                    <a:pt x="183" y="200"/>
                  </a:cubicBezTo>
                  <a:cubicBezTo>
                    <a:pt x="261" y="325"/>
                    <a:pt x="347" y="1066"/>
                    <a:pt x="467" y="1061"/>
                  </a:cubicBezTo>
                  <a:cubicBezTo>
                    <a:pt x="587" y="1056"/>
                    <a:pt x="801" y="300"/>
                    <a:pt x="904" y="171"/>
                  </a:cubicBezTo>
                  <a:cubicBezTo>
                    <a:pt x="1007" y="42"/>
                    <a:pt x="1036" y="294"/>
                    <a:pt x="1087" y="288"/>
                  </a:cubicBezTo>
                  <a:cubicBezTo>
                    <a:pt x="1138" y="282"/>
                    <a:pt x="1123" y="0"/>
                    <a:pt x="1211" y="135"/>
                  </a:cubicBezTo>
                  <a:cubicBezTo>
                    <a:pt x="1299" y="270"/>
                    <a:pt x="1508" y="949"/>
                    <a:pt x="1612" y="1097"/>
                  </a:cubicBezTo>
                  <a:cubicBezTo>
                    <a:pt x="1716" y="1245"/>
                    <a:pt x="1798" y="1049"/>
                    <a:pt x="1838" y="1024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6156176" y="2780928"/>
              <a:ext cx="689035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Time</a:t>
              </a:r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>
              <a:off x="1536451" y="3833391"/>
              <a:ext cx="0" cy="2501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35" name="Line 22"/>
            <p:cNvSpPr>
              <a:spLocks noChangeShapeType="1"/>
            </p:cNvSpPr>
            <p:nvPr/>
          </p:nvSpPr>
          <p:spPr bwMode="auto">
            <a:xfrm flipV="1">
              <a:off x="2528639" y="2620541"/>
              <a:ext cx="0" cy="25495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467544" y="2990428"/>
              <a:ext cx="269626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>
                  <a:solidFill>
                    <a:schemeClr val="accent3"/>
                  </a:solidFill>
                </a:rPr>
                <a:t>0</a:t>
              </a: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357710" y="3584049"/>
              <a:ext cx="397866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000" b="1" dirty="0">
                  <a:solidFill>
                    <a:schemeClr val="accent3"/>
                  </a:solidFill>
                </a:rPr>
                <a:t>-</a:t>
              </a:r>
              <a:r>
                <a:rPr lang="en-GB" sz="1200" b="1" dirty="0">
                  <a:solidFill>
                    <a:schemeClr val="accent3"/>
                  </a:solidFill>
                </a:rPr>
                <a:t>10</a:t>
              </a: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323528" y="2334791"/>
              <a:ext cx="444352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>
                  <a:solidFill>
                    <a:schemeClr val="accent3"/>
                  </a:solidFill>
                </a:rPr>
                <a:t>+10</a:t>
              </a:r>
            </a:p>
          </p:txBody>
        </p:sp>
        <p:sp>
          <p:nvSpPr>
            <p:cNvPr id="39" name="Line 26"/>
            <p:cNvSpPr>
              <a:spLocks noChangeShapeType="1"/>
            </p:cNvSpPr>
            <p:nvPr/>
          </p:nvSpPr>
          <p:spPr bwMode="auto">
            <a:xfrm flipV="1">
              <a:off x="1893639" y="3168228"/>
              <a:ext cx="12700" cy="2695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41" name="Text Box 28"/>
            <p:cNvSpPr txBox="1">
              <a:spLocks noChangeArrowheads="1"/>
            </p:cNvSpPr>
            <p:nvPr/>
          </p:nvSpPr>
          <p:spPr bwMode="auto">
            <a:xfrm>
              <a:off x="1531689" y="6117803"/>
              <a:ext cx="40588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/>
                <a:t>-10</a:t>
              </a:r>
            </a:p>
          </p:txBody>
        </p:sp>
        <p:sp>
          <p:nvSpPr>
            <p:cNvPr id="42" name="Text Box 29"/>
            <p:cNvSpPr txBox="1">
              <a:spLocks noChangeArrowheads="1"/>
            </p:cNvSpPr>
            <p:nvPr/>
          </p:nvSpPr>
          <p:spPr bwMode="auto">
            <a:xfrm>
              <a:off x="1839664" y="5781253"/>
              <a:ext cx="449162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/>
                <a:t>-3.8</a:t>
              </a:r>
            </a:p>
          </p:txBody>
        </p:sp>
        <p:sp>
          <p:nvSpPr>
            <p:cNvPr id="43" name="Text Box 30"/>
            <p:cNvSpPr txBox="1">
              <a:spLocks noChangeArrowheads="1"/>
            </p:cNvSpPr>
            <p:nvPr/>
          </p:nvSpPr>
          <p:spPr bwMode="auto">
            <a:xfrm>
              <a:off x="1493589" y="4809703"/>
              <a:ext cx="312906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000" b="1" dirty="0"/>
                <a:t>-</a:t>
              </a:r>
              <a:r>
                <a:rPr lang="en-GB" sz="1200" b="1" dirty="0"/>
                <a:t>5</a:t>
              </a:r>
            </a:p>
          </p:txBody>
        </p: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1809501" y="4192166"/>
              <a:ext cx="473206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000" b="1" dirty="0"/>
                <a:t>+</a:t>
              </a:r>
              <a:r>
                <a:rPr lang="en-GB" sz="1200" b="1" dirty="0"/>
                <a:t>3.5</a:t>
              </a:r>
            </a:p>
          </p:txBody>
        </p:sp>
        <p:sp>
          <p:nvSpPr>
            <p:cNvPr id="45" name="Text Box 32"/>
            <p:cNvSpPr txBox="1">
              <a:spLocks noChangeArrowheads="1"/>
            </p:cNvSpPr>
            <p:nvPr/>
          </p:nvSpPr>
          <p:spPr bwMode="auto">
            <a:xfrm>
              <a:off x="2696914" y="5116091"/>
              <a:ext cx="444352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/>
                <a:t>+10</a:t>
              </a:r>
            </a:p>
          </p:txBody>
        </p:sp>
        <p:sp>
          <p:nvSpPr>
            <p:cNvPr id="46" name="Text Box 33"/>
            <p:cNvSpPr txBox="1">
              <a:spLocks noChangeArrowheads="1"/>
            </p:cNvSpPr>
            <p:nvPr/>
          </p:nvSpPr>
          <p:spPr bwMode="auto">
            <a:xfrm>
              <a:off x="2552451" y="4781128"/>
              <a:ext cx="320922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/>
                <a:t>-5</a:t>
              </a:r>
            </a:p>
          </p:txBody>
        </p:sp>
        <p:sp>
          <p:nvSpPr>
            <p:cNvPr id="47" name="Text Box 34"/>
            <p:cNvSpPr txBox="1">
              <a:spLocks noChangeArrowheads="1"/>
            </p:cNvSpPr>
            <p:nvPr/>
          </p:nvSpPr>
          <p:spPr bwMode="auto">
            <a:xfrm>
              <a:off x="1455489" y="3787353"/>
              <a:ext cx="40588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/>
                <a:t>-15</a:t>
              </a:r>
            </a:p>
          </p:txBody>
        </p:sp>
        <p:sp>
          <p:nvSpPr>
            <p:cNvPr id="48" name="Text Box 35"/>
            <p:cNvSpPr txBox="1">
              <a:spLocks noChangeArrowheads="1"/>
            </p:cNvSpPr>
            <p:nvPr/>
          </p:nvSpPr>
          <p:spPr bwMode="auto">
            <a:xfrm>
              <a:off x="1839664" y="3180928"/>
              <a:ext cx="449162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 smtClean="0"/>
                <a:t>-0.3</a:t>
              </a:r>
              <a:endParaRPr lang="en-GB" sz="1200" b="1" dirty="0"/>
            </a:p>
          </p:txBody>
        </p:sp>
        <p:sp>
          <p:nvSpPr>
            <p:cNvPr id="49" name="Text Box 36"/>
            <p:cNvSpPr txBox="1">
              <a:spLocks noChangeArrowheads="1"/>
            </p:cNvSpPr>
            <p:nvPr/>
          </p:nvSpPr>
          <p:spPr bwMode="auto">
            <a:xfrm>
              <a:off x="2484189" y="2574503"/>
              <a:ext cx="359394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/>
                <a:t>+5</a:t>
              </a:r>
            </a:p>
          </p:txBody>
        </p:sp>
        <p:sp>
          <p:nvSpPr>
            <p:cNvPr id="50" name="Oval 37"/>
            <p:cNvSpPr>
              <a:spLocks noChangeArrowheads="1"/>
            </p:cNvSpPr>
            <p:nvPr/>
          </p:nvSpPr>
          <p:spPr bwMode="auto">
            <a:xfrm>
              <a:off x="2104776" y="2176840"/>
              <a:ext cx="769938" cy="519351"/>
            </a:xfrm>
            <a:prstGeom prst="ellipse">
              <a:avLst/>
            </a:prstGeom>
            <a:noFill/>
            <a:ln w="19050" cap="rnd" algn="ctr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fr-FR"/>
            </a:p>
          </p:txBody>
        </p:sp>
        <p:sp>
          <p:nvSpPr>
            <p:cNvPr id="53" name="Text Box 42"/>
            <p:cNvSpPr txBox="1">
              <a:spLocks noChangeArrowheads="1"/>
            </p:cNvSpPr>
            <p:nvPr/>
          </p:nvSpPr>
          <p:spPr bwMode="auto">
            <a:xfrm>
              <a:off x="2987824" y="2060848"/>
              <a:ext cx="4064639" cy="46166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Wave C = Wave A + Wave B</a:t>
              </a:r>
              <a:endPara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 Box 15"/>
            <p:cNvSpPr txBox="1">
              <a:spLocks noChangeArrowheads="1"/>
            </p:cNvSpPr>
            <p:nvPr/>
          </p:nvSpPr>
          <p:spPr bwMode="auto">
            <a:xfrm>
              <a:off x="485950" y="4448145"/>
              <a:ext cx="269626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200" b="1" dirty="0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940152" y="5805264"/>
              <a:ext cx="10010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b="1" dirty="0" smtClean="0">
                  <a:solidFill>
                    <a:srgbClr val="273552"/>
                  </a:solidFill>
                </a:rPr>
                <a:t>Wave A</a:t>
              </a:r>
              <a:endParaRPr lang="en-GB" b="1" dirty="0">
                <a:solidFill>
                  <a:srgbClr val="273552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923928" y="4581128"/>
              <a:ext cx="10010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b="1" dirty="0" smtClean="0">
                  <a:solidFill>
                    <a:schemeClr val="accent2"/>
                  </a:solidFill>
                </a:rPr>
                <a:t>Wave B</a:t>
              </a:r>
              <a:endParaRPr lang="en-GB" b="1" dirty="0">
                <a:solidFill>
                  <a:schemeClr val="accent2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779912" y="3573016"/>
              <a:ext cx="30785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b="1" dirty="0" smtClean="0">
                  <a:solidFill>
                    <a:schemeClr val="accent3"/>
                  </a:solidFill>
                </a:rPr>
                <a:t>Wave C (Composite Wave)</a:t>
              </a:r>
              <a:endParaRPr lang="en-GB" b="1" dirty="0">
                <a:solidFill>
                  <a:schemeClr val="accent3"/>
                </a:solidFill>
              </a:endParaRPr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899592" y="2060848"/>
              <a:ext cx="1347548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dirty="0" smtClean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Double Top</a:t>
              </a:r>
              <a:endParaRPr lang="en-GB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179512" y="1484784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273552"/>
              </a:buClr>
              <a:buFont typeface="Wingdings" pitchFamily="2" charset="2"/>
              <a:buChar char="Ø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总和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价格形态是有两个或多个周期的互动形成的。</a:t>
            </a:r>
            <a:endParaRPr lang="fr-FR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Line 4"/>
          <p:cNvSpPr>
            <a:spLocks noChangeShapeType="1"/>
          </p:cNvSpPr>
          <p:nvPr/>
        </p:nvSpPr>
        <p:spPr bwMode="auto">
          <a:xfrm>
            <a:off x="1659489" y="4087663"/>
            <a:ext cx="0" cy="925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grpSp>
        <p:nvGrpSpPr>
          <p:cNvPr id="63" name="Group 62"/>
          <p:cNvGrpSpPr/>
          <p:nvPr/>
        </p:nvGrpSpPr>
        <p:grpSpPr>
          <a:xfrm>
            <a:off x="1619672" y="5165303"/>
            <a:ext cx="6048672" cy="1146175"/>
            <a:chOff x="2267744" y="5165303"/>
            <a:chExt cx="6048672" cy="1146175"/>
          </a:xfrm>
        </p:grpSpPr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2298204" y="5751091"/>
              <a:ext cx="6018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267744" y="5165303"/>
              <a:ext cx="5184775" cy="114617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81" y="463"/>
                </a:cxn>
                <a:cxn ang="0">
                  <a:pos x="1159" y="4"/>
                </a:cxn>
                <a:cxn ang="0">
                  <a:pos x="1779" y="441"/>
                </a:cxn>
                <a:cxn ang="0">
                  <a:pos x="2471" y="19"/>
                </a:cxn>
                <a:cxn ang="0">
                  <a:pos x="3033" y="441"/>
                </a:cxn>
                <a:cxn ang="0">
                  <a:pos x="3266" y="390"/>
                </a:cxn>
              </a:cxnLst>
              <a:rect l="0" t="0" r="r" b="b"/>
              <a:pathLst>
                <a:path w="3266" h="503">
                  <a:moveTo>
                    <a:pt x="0" y="4"/>
                  </a:moveTo>
                  <a:cubicBezTo>
                    <a:pt x="144" y="233"/>
                    <a:pt x="288" y="463"/>
                    <a:pt x="481" y="463"/>
                  </a:cubicBezTo>
                  <a:cubicBezTo>
                    <a:pt x="674" y="463"/>
                    <a:pt x="943" y="8"/>
                    <a:pt x="1159" y="4"/>
                  </a:cubicBezTo>
                  <a:cubicBezTo>
                    <a:pt x="1375" y="0"/>
                    <a:pt x="1560" y="439"/>
                    <a:pt x="1779" y="441"/>
                  </a:cubicBezTo>
                  <a:cubicBezTo>
                    <a:pt x="1998" y="443"/>
                    <a:pt x="2262" y="19"/>
                    <a:pt x="2471" y="19"/>
                  </a:cubicBezTo>
                  <a:cubicBezTo>
                    <a:pt x="2680" y="19"/>
                    <a:pt x="2901" y="379"/>
                    <a:pt x="3033" y="441"/>
                  </a:cubicBezTo>
                  <a:cubicBezTo>
                    <a:pt x="3165" y="503"/>
                    <a:pt x="3223" y="405"/>
                    <a:pt x="3266" y="390"/>
                  </a:cubicBezTo>
                </a:path>
              </a:pathLst>
            </a:custGeom>
            <a:noFill/>
            <a:ln w="19050" cap="flat" cmpd="sng">
              <a:solidFill>
                <a:srgbClr val="27355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/>
          <p:cNvSpPr/>
          <p:nvPr/>
        </p:nvSpPr>
        <p:spPr>
          <a:xfrm>
            <a:off x="4499992" y="1412776"/>
            <a:ext cx="4536504" cy="49685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  <p:txBody>
          <a:bodyPr wrap="none" anchor="ctr"/>
          <a:lstStyle/>
          <a:p>
            <a:pPr algn="ctr"/>
            <a:endParaRPr lang="fr-FR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19458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9460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chemeClr val="bg1"/>
                </a:solidFill>
              </a:rPr>
              <a:t>周期原理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43240" y="857232"/>
            <a:ext cx="3430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调和性和共时性原理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353E-4A12-4927-B9B5-3BCA73366E7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35496" y="1340768"/>
            <a:ext cx="4536503" cy="286232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Clr>
                <a:srgbClr val="273552"/>
              </a:buClr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调和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性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相邻波浪之间通常是成整数倍的关系，通常是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倍。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273552"/>
              </a:buClr>
            </a:pPr>
            <a:r>
              <a:rPr lang="zh-CN" altLang="en-US" u="sng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例如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假设有一列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天地周期存在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下一列较短的波浪将是其长度的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/2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，即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天。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下一列较长的波浪将是其长度的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倍，即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天。</a:t>
            </a:r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273552"/>
              </a:buClr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共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时性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不同长度波浪的波谷倾向于同时发生。</a:t>
            </a:r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>
            <a:off x="4537522" y="2060848"/>
            <a:ext cx="4410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4572000" y="2780928"/>
            <a:ext cx="4410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grpSp>
        <p:nvGrpSpPr>
          <p:cNvPr id="22" name="Group 35"/>
          <p:cNvGrpSpPr>
            <a:grpSpLocks/>
          </p:cNvGrpSpPr>
          <p:nvPr/>
        </p:nvGrpSpPr>
        <p:grpSpPr bwMode="auto">
          <a:xfrm>
            <a:off x="4987603" y="1413334"/>
            <a:ext cx="4153222" cy="4882691"/>
            <a:chOff x="3455" y="369"/>
            <a:chExt cx="2615" cy="3597"/>
          </a:xfrm>
        </p:grpSpPr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3565" y="1733"/>
              <a:ext cx="1684" cy="496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175" y="468"/>
                </a:cxn>
                <a:cxn ang="0">
                  <a:pos x="583" y="16"/>
                </a:cxn>
                <a:cxn ang="0">
                  <a:pos x="1013" y="461"/>
                </a:cxn>
                <a:cxn ang="0">
                  <a:pos x="1363" y="23"/>
                </a:cxn>
                <a:cxn ang="0">
                  <a:pos x="1684" y="322"/>
                </a:cxn>
              </a:cxnLst>
              <a:rect l="0" t="0" r="r" b="b"/>
              <a:pathLst>
                <a:path w="1684" h="496">
                  <a:moveTo>
                    <a:pt x="0" y="184"/>
                  </a:moveTo>
                  <a:cubicBezTo>
                    <a:pt x="39" y="340"/>
                    <a:pt x="78" y="496"/>
                    <a:pt x="175" y="468"/>
                  </a:cubicBezTo>
                  <a:cubicBezTo>
                    <a:pt x="272" y="440"/>
                    <a:pt x="443" y="17"/>
                    <a:pt x="583" y="16"/>
                  </a:cubicBezTo>
                  <a:cubicBezTo>
                    <a:pt x="723" y="15"/>
                    <a:pt x="883" y="460"/>
                    <a:pt x="1013" y="461"/>
                  </a:cubicBezTo>
                  <a:cubicBezTo>
                    <a:pt x="1143" y="462"/>
                    <a:pt x="1251" y="46"/>
                    <a:pt x="1363" y="23"/>
                  </a:cubicBezTo>
                  <a:cubicBezTo>
                    <a:pt x="1475" y="0"/>
                    <a:pt x="1579" y="161"/>
                    <a:pt x="1684" y="322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3455" y="1244"/>
              <a:ext cx="1779" cy="229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218" y="229"/>
                </a:cxn>
                <a:cxn ang="0">
                  <a:pos x="444" y="25"/>
                </a:cxn>
                <a:cxn ang="0">
                  <a:pos x="692" y="222"/>
                </a:cxn>
                <a:cxn ang="0">
                  <a:pos x="940" y="17"/>
                </a:cxn>
                <a:cxn ang="0">
                  <a:pos x="1166" y="200"/>
                </a:cxn>
                <a:cxn ang="0">
                  <a:pos x="1385" y="3"/>
                </a:cxn>
                <a:cxn ang="0">
                  <a:pos x="1604" y="185"/>
                </a:cxn>
              </a:cxnLst>
              <a:rect l="0" t="0" r="r" b="b"/>
              <a:pathLst>
                <a:path w="1604" h="229">
                  <a:moveTo>
                    <a:pt x="0" y="25"/>
                  </a:moveTo>
                  <a:cubicBezTo>
                    <a:pt x="72" y="127"/>
                    <a:pt x="144" y="229"/>
                    <a:pt x="218" y="229"/>
                  </a:cubicBezTo>
                  <a:cubicBezTo>
                    <a:pt x="292" y="229"/>
                    <a:pt x="365" y="26"/>
                    <a:pt x="444" y="25"/>
                  </a:cubicBezTo>
                  <a:cubicBezTo>
                    <a:pt x="523" y="24"/>
                    <a:pt x="609" y="223"/>
                    <a:pt x="692" y="222"/>
                  </a:cubicBezTo>
                  <a:cubicBezTo>
                    <a:pt x="775" y="221"/>
                    <a:pt x="861" y="21"/>
                    <a:pt x="940" y="17"/>
                  </a:cubicBezTo>
                  <a:cubicBezTo>
                    <a:pt x="1019" y="13"/>
                    <a:pt x="1092" y="202"/>
                    <a:pt x="1166" y="200"/>
                  </a:cubicBezTo>
                  <a:cubicBezTo>
                    <a:pt x="1240" y="198"/>
                    <a:pt x="1312" y="6"/>
                    <a:pt x="1385" y="3"/>
                  </a:cubicBezTo>
                  <a:cubicBezTo>
                    <a:pt x="1458" y="0"/>
                    <a:pt x="1538" y="174"/>
                    <a:pt x="1604" y="185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25" name="Line 11"/>
            <p:cNvSpPr>
              <a:spLocks noChangeShapeType="1"/>
            </p:cNvSpPr>
            <p:nvPr/>
          </p:nvSpPr>
          <p:spPr bwMode="auto">
            <a:xfrm flipV="1">
              <a:off x="3692" y="634"/>
              <a:ext cx="0" cy="9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4577" y="846"/>
              <a:ext cx="0" cy="6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fr-FR"/>
            </a:p>
          </p:txBody>
        </p:sp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4645" y="369"/>
              <a:ext cx="1425" cy="27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dirty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Lacking </a:t>
              </a:r>
              <a:r>
                <a:rPr lang="en-GB" dirty="0" err="1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Harmonicity</a:t>
              </a:r>
              <a:endParaRPr lang="en-GB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Freeform 14"/>
            <p:cNvSpPr>
              <a:spLocks/>
            </p:cNvSpPr>
            <p:nvPr/>
          </p:nvSpPr>
          <p:spPr bwMode="auto">
            <a:xfrm>
              <a:off x="3562" y="578"/>
              <a:ext cx="1684" cy="496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175" y="468"/>
                </a:cxn>
                <a:cxn ang="0">
                  <a:pos x="583" y="16"/>
                </a:cxn>
                <a:cxn ang="0">
                  <a:pos x="1013" y="461"/>
                </a:cxn>
                <a:cxn ang="0">
                  <a:pos x="1363" y="23"/>
                </a:cxn>
                <a:cxn ang="0">
                  <a:pos x="1684" y="322"/>
                </a:cxn>
              </a:cxnLst>
              <a:rect l="0" t="0" r="r" b="b"/>
              <a:pathLst>
                <a:path w="1684" h="496">
                  <a:moveTo>
                    <a:pt x="0" y="184"/>
                  </a:moveTo>
                  <a:cubicBezTo>
                    <a:pt x="39" y="340"/>
                    <a:pt x="78" y="496"/>
                    <a:pt x="175" y="468"/>
                  </a:cubicBezTo>
                  <a:cubicBezTo>
                    <a:pt x="272" y="440"/>
                    <a:pt x="443" y="17"/>
                    <a:pt x="583" y="16"/>
                  </a:cubicBezTo>
                  <a:cubicBezTo>
                    <a:pt x="723" y="15"/>
                    <a:pt x="883" y="460"/>
                    <a:pt x="1013" y="461"/>
                  </a:cubicBezTo>
                  <a:cubicBezTo>
                    <a:pt x="1143" y="462"/>
                    <a:pt x="1251" y="46"/>
                    <a:pt x="1363" y="23"/>
                  </a:cubicBezTo>
                  <a:cubicBezTo>
                    <a:pt x="1475" y="0"/>
                    <a:pt x="1579" y="161"/>
                    <a:pt x="1684" y="32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29" name="Freeform 15"/>
            <p:cNvSpPr>
              <a:spLocks/>
            </p:cNvSpPr>
            <p:nvPr/>
          </p:nvSpPr>
          <p:spPr bwMode="auto">
            <a:xfrm>
              <a:off x="3581" y="3098"/>
              <a:ext cx="1743" cy="272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175" y="468"/>
                </a:cxn>
                <a:cxn ang="0">
                  <a:pos x="583" y="16"/>
                </a:cxn>
                <a:cxn ang="0">
                  <a:pos x="1013" y="461"/>
                </a:cxn>
                <a:cxn ang="0">
                  <a:pos x="1363" y="23"/>
                </a:cxn>
                <a:cxn ang="0">
                  <a:pos x="1684" y="322"/>
                </a:cxn>
              </a:cxnLst>
              <a:rect l="0" t="0" r="r" b="b"/>
              <a:pathLst>
                <a:path w="1684" h="496">
                  <a:moveTo>
                    <a:pt x="0" y="184"/>
                  </a:moveTo>
                  <a:cubicBezTo>
                    <a:pt x="39" y="340"/>
                    <a:pt x="78" y="496"/>
                    <a:pt x="175" y="468"/>
                  </a:cubicBezTo>
                  <a:cubicBezTo>
                    <a:pt x="272" y="440"/>
                    <a:pt x="443" y="17"/>
                    <a:pt x="583" y="16"/>
                  </a:cubicBezTo>
                  <a:cubicBezTo>
                    <a:pt x="723" y="15"/>
                    <a:pt x="883" y="460"/>
                    <a:pt x="1013" y="461"/>
                  </a:cubicBezTo>
                  <a:cubicBezTo>
                    <a:pt x="1143" y="462"/>
                    <a:pt x="1251" y="46"/>
                    <a:pt x="1363" y="23"/>
                  </a:cubicBezTo>
                  <a:cubicBezTo>
                    <a:pt x="1475" y="0"/>
                    <a:pt x="1579" y="161"/>
                    <a:pt x="1684" y="322"/>
                  </a:cubicBezTo>
                </a:path>
              </a:pathLst>
            </a:custGeom>
            <a:noFill/>
            <a:ln w="19050" cap="flat" cmpd="sng">
              <a:solidFill>
                <a:srgbClr val="27355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fr-FR"/>
            </a:p>
          </p:txBody>
        </p:sp>
        <p:sp>
          <p:nvSpPr>
            <p:cNvPr id="30" name="Freeform 16"/>
            <p:cNvSpPr>
              <a:spLocks/>
            </p:cNvSpPr>
            <p:nvPr/>
          </p:nvSpPr>
          <p:spPr bwMode="auto">
            <a:xfrm>
              <a:off x="3500" y="2307"/>
              <a:ext cx="1655" cy="232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116" y="19"/>
                </a:cxn>
                <a:cxn ang="0">
                  <a:pos x="321" y="230"/>
                </a:cxn>
                <a:cxn ang="0">
                  <a:pos x="532" y="33"/>
                </a:cxn>
                <a:cxn ang="0">
                  <a:pos x="729" y="223"/>
                </a:cxn>
                <a:cxn ang="0">
                  <a:pos x="933" y="33"/>
                </a:cxn>
                <a:cxn ang="0">
                  <a:pos x="1137" y="208"/>
                </a:cxn>
                <a:cxn ang="0">
                  <a:pos x="1327" y="33"/>
                </a:cxn>
                <a:cxn ang="0">
                  <a:pos x="1502" y="208"/>
                </a:cxn>
                <a:cxn ang="0">
                  <a:pos x="1655" y="114"/>
                </a:cxn>
              </a:cxnLst>
              <a:rect l="0" t="0" r="r" b="b"/>
              <a:pathLst>
                <a:path w="1655" h="232">
                  <a:moveTo>
                    <a:pt x="0" y="114"/>
                  </a:moveTo>
                  <a:cubicBezTo>
                    <a:pt x="31" y="57"/>
                    <a:pt x="63" y="0"/>
                    <a:pt x="116" y="19"/>
                  </a:cubicBezTo>
                  <a:cubicBezTo>
                    <a:pt x="169" y="38"/>
                    <a:pt x="252" y="228"/>
                    <a:pt x="321" y="230"/>
                  </a:cubicBezTo>
                  <a:cubicBezTo>
                    <a:pt x="390" y="232"/>
                    <a:pt x="464" y="34"/>
                    <a:pt x="532" y="33"/>
                  </a:cubicBezTo>
                  <a:cubicBezTo>
                    <a:pt x="600" y="32"/>
                    <a:pt x="662" y="223"/>
                    <a:pt x="729" y="223"/>
                  </a:cubicBezTo>
                  <a:cubicBezTo>
                    <a:pt x="796" y="223"/>
                    <a:pt x="865" y="35"/>
                    <a:pt x="933" y="33"/>
                  </a:cubicBezTo>
                  <a:cubicBezTo>
                    <a:pt x="1001" y="31"/>
                    <a:pt x="1071" y="208"/>
                    <a:pt x="1137" y="208"/>
                  </a:cubicBezTo>
                  <a:cubicBezTo>
                    <a:pt x="1203" y="208"/>
                    <a:pt x="1266" y="33"/>
                    <a:pt x="1327" y="33"/>
                  </a:cubicBezTo>
                  <a:cubicBezTo>
                    <a:pt x="1388" y="33"/>
                    <a:pt x="1447" y="195"/>
                    <a:pt x="1502" y="208"/>
                  </a:cubicBezTo>
                  <a:cubicBezTo>
                    <a:pt x="1557" y="221"/>
                    <a:pt x="1631" y="130"/>
                    <a:pt x="1655" y="114"/>
                  </a:cubicBezTo>
                </a:path>
              </a:pathLst>
            </a:custGeom>
            <a:noFill/>
            <a:ln w="19050" cap="flat" cmpd="sng">
              <a:solidFill>
                <a:srgbClr val="C03A3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31" name="Freeform 17"/>
            <p:cNvSpPr>
              <a:spLocks/>
            </p:cNvSpPr>
            <p:nvPr/>
          </p:nvSpPr>
          <p:spPr bwMode="auto">
            <a:xfrm>
              <a:off x="3558" y="3550"/>
              <a:ext cx="1684" cy="26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60" y="175"/>
                </a:cxn>
                <a:cxn ang="0">
                  <a:pos x="321" y="15"/>
                </a:cxn>
                <a:cxn ang="0">
                  <a:pos x="510" y="168"/>
                </a:cxn>
                <a:cxn ang="0">
                  <a:pos x="715" y="0"/>
                </a:cxn>
                <a:cxn ang="0">
                  <a:pos x="904" y="168"/>
                </a:cxn>
                <a:cxn ang="0">
                  <a:pos x="1065" y="8"/>
                </a:cxn>
                <a:cxn ang="0">
                  <a:pos x="1232" y="153"/>
                </a:cxn>
                <a:cxn ang="0">
                  <a:pos x="1407" y="0"/>
                </a:cxn>
              </a:cxnLst>
              <a:rect l="0" t="0" r="r" b="b"/>
              <a:pathLst>
                <a:path w="1407" h="176">
                  <a:moveTo>
                    <a:pt x="0" y="8"/>
                  </a:moveTo>
                  <a:cubicBezTo>
                    <a:pt x="53" y="91"/>
                    <a:pt x="107" y="174"/>
                    <a:pt x="160" y="175"/>
                  </a:cubicBezTo>
                  <a:cubicBezTo>
                    <a:pt x="213" y="176"/>
                    <a:pt x="263" y="16"/>
                    <a:pt x="321" y="15"/>
                  </a:cubicBezTo>
                  <a:cubicBezTo>
                    <a:pt x="379" y="14"/>
                    <a:pt x="444" y="170"/>
                    <a:pt x="510" y="168"/>
                  </a:cubicBezTo>
                  <a:cubicBezTo>
                    <a:pt x="576" y="166"/>
                    <a:pt x="649" y="0"/>
                    <a:pt x="715" y="0"/>
                  </a:cubicBezTo>
                  <a:cubicBezTo>
                    <a:pt x="781" y="0"/>
                    <a:pt x="846" y="167"/>
                    <a:pt x="904" y="168"/>
                  </a:cubicBezTo>
                  <a:cubicBezTo>
                    <a:pt x="962" y="169"/>
                    <a:pt x="1010" y="10"/>
                    <a:pt x="1065" y="8"/>
                  </a:cubicBezTo>
                  <a:cubicBezTo>
                    <a:pt x="1120" y="6"/>
                    <a:pt x="1175" y="154"/>
                    <a:pt x="1232" y="153"/>
                  </a:cubicBezTo>
                  <a:cubicBezTo>
                    <a:pt x="1289" y="152"/>
                    <a:pt x="1376" y="27"/>
                    <a:pt x="1407" y="0"/>
                  </a:cubicBezTo>
                </a:path>
              </a:pathLst>
            </a:custGeom>
            <a:noFill/>
            <a:ln w="19050" cap="flat" cmpd="sng">
              <a:solidFill>
                <a:srgbClr val="27355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 flipH="1">
              <a:off x="3692" y="1874"/>
              <a:ext cx="8" cy="7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>
              <a:off x="3740" y="3011"/>
              <a:ext cx="0" cy="9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>
              <a:off x="4637" y="3019"/>
              <a:ext cx="0" cy="9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35" name="Line 22"/>
            <p:cNvSpPr>
              <a:spLocks noChangeShapeType="1"/>
            </p:cNvSpPr>
            <p:nvPr/>
          </p:nvSpPr>
          <p:spPr bwMode="auto">
            <a:xfrm flipV="1">
              <a:off x="4156" y="3536"/>
              <a:ext cx="7" cy="4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3692" y="2749"/>
              <a:ext cx="1926" cy="27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dirty="0" err="1">
                  <a:solidFill>
                    <a:srgbClr val="273552"/>
                  </a:solidFill>
                  <a:latin typeface="Arial" pitchFamily="34" charset="0"/>
                  <a:cs typeface="Arial" pitchFamily="34" charset="0"/>
                </a:rPr>
                <a:t>Harmonicity</a:t>
              </a:r>
              <a:r>
                <a:rPr lang="en-GB" dirty="0">
                  <a:solidFill>
                    <a:srgbClr val="273552"/>
                  </a:solidFill>
                  <a:latin typeface="Arial" pitchFamily="34" charset="0"/>
                  <a:cs typeface="Arial" pitchFamily="34" charset="0"/>
                </a:rPr>
                <a:t> &amp; Synchronicity</a:t>
              </a:r>
            </a:p>
          </p:txBody>
        </p:sp>
        <p:sp>
          <p:nvSpPr>
            <p:cNvPr id="37" name="Line 26"/>
            <p:cNvSpPr>
              <a:spLocks noChangeShapeType="1"/>
            </p:cNvSpPr>
            <p:nvPr/>
          </p:nvSpPr>
          <p:spPr bwMode="auto">
            <a:xfrm flipH="1">
              <a:off x="3740" y="3470"/>
              <a:ext cx="234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38" name="Line 27"/>
            <p:cNvSpPr>
              <a:spLocks noChangeShapeType="1"/>
            </p:cNvSpPr>
            <p:nvPr/>
          </p:nvSpPr>
          <p:spPr bwMode="auto">
            <a:xfrm>
              <a:off x="4346" y="3478"/>
              <a:ext cx="2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39" name="Text Box 28"/>
            <p:cNvSpPr txBox="1">
              <a:spLocks noChangeArrowheads="1"/>
            </p:cNvSpPr>
            <p:nvPr/>
          </p:nvSpPr>
          <p:spPr bwMode="auto">
            <a:xfrm>
              <a:off x="3938" y="3371"/>
              <a:ext cx="444" cy="18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000" b="1"/>
                <a:t>Period A</a:t>
              </a:r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3741" y="3727"/>
              <a:ext cx="444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000" b="1" dirty="0"/>
                <a:t>Period B</a:t>
              </a:r>
            </a:p>
          </p:txBody>
        </p:sp>
        <p:sp>
          <p:nvSpPr>
            <p:cNvPr id="41" name="Line 30"/>
            <p:cNvSpPr>
              <a:spLocks noChangeShapeType="1"/>
            </p:cNvSpPr>
            <p:nvPr/>
          </p:nvSpPr>
          <p:spPr bwMode="auto">
            <a:xfrm flipH="1">
              <a:off x="3726" y="3930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42" name="Line 31"/>
            <p:cNvSpPr>
              <a:spLocks noChangeShapeType="1"/>
            </p:cNvSpPr>
            <p:nvPr/>
          </p:nvSpPr>
          <p:spPr bwMode="auto">
            <a:xfrm>
              <a:off x="4076" y="3930"/>
              <a:ext cx="7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91" name="Text Box 32"/>
          <p:cNvSpPr txBox="1">
            <a:spLocks noChangeArrowheads="1"/>
          </p:cNvSpPr>
          <p:nvPr/>
        </p:nvSpPr>
        <p:spPr bwMode="auto">
          <a:xfrm>
            <a:off x="5493197" y="6126163"/>
            <a:ext cx="560387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000" b="1" dirty="0"/>
              <a:t>+1/2 A</a:t>
            </a:r>
          </a:p>
        </p:txBody>
      </p:sp>
      <p:sp>
        <p:nvSpPr>
          <p:cNvPr id="92" name="Text Box 24"/>
          <p:cNvSpPr txBox="1">
            <a:spLocks noChangeArrowheads="1"/>
          </p:cNvSpPr>
          <p:nvPr/>
        </p:nvSpPr>
        <p:spPr bwMode="auto">
          <a:xfrm>
            <a:off x="8137276" y="5229200"/>
            <a:ext cx="971228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Wave A</a:t>
            </a:r>
          </a:p>
        </p:txBody>
      </p:sp>
      <p:sp>
        <p:nvSpPr>
          <p:cNvPr id="93" name="Text Box 25"/>
          <p:cNvSpPr txBox="1">
            <a:spLocks noChangeArrowheads="1"/>
          </p:cNvSpPr>
          <p:nvPr/>
        </p:nvSpPr>
        <p:spPr bwMode="auto">
          <a:xfrm>
            <a:off x="8124517" y="5877272"/>
            <a:ext cx="983987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Wave B</a:t>
            </a:r>
          </a:p>
        </p:txBody>
      </p:sp>
      <p:sp>
        <p:nvSpPr>
          <p:cNvPr id="94" name="Line 7"/>
          <p:cNvSpPr>
            <a:spLocks noChangeShapeType="1"/>
          </p:cNvSpPr>
          <p:nvPr/>
        </p:nvSpPr>
        <p:spPr bwMode="auto">
          <a:xfrm>
            <a:off x="4564509" y="5301208"/>
            <a:ext cx="4410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95" name="Line 8"/>
          <p:cNvSpPr>
            <a:spLocks noChangeShapeType="1"/>
          </p:cNvSpPr>
          <p:nvPr/>
        </p:nvSpPr>
        <p:spPr bwMode="auto">
          <a:xfrm>
            <a:off x="4535934" y="5949280"/>
            <a:ext cx="4410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98" name="Line 6"/>
          <p:cNvSpPr>
            <a:spLocks noChangeShapeType="1"/>
          </p:cNvSpPr>
          <p:nvPr/>
        </p:nvSpPr>
        <p:spPr bwMode="auto">
          <a:xfrm>
            <a:off x="4499992" y="3645024"/>
            <a:ext cx="4410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99" name="Text Box 19"/>
          <p:cNvSpPr txBox="1">
            <a:spLocks noChangeArrowheads="1"/>
          </p:cNvSpPr>
          <p:nvPr/>
        </p:nvSpPr>
        <p:spPr bwMode="auto">
          <a:xfrm>
            <a:off x="6732240" y="2996952"/>
            <a:ext cx="2416046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Lacking Synchronicity</a:t>
            </a:r>
          </a:p>
        </p:txBody>
      </p:sp>
      <p:sp>
        <p:nvSpPr>
          <p:cNvPr id="100" name="Line 6"/>
          <p:cNvSpPr>
            <a:spLocks noChangeShapeType="1"/>
          </p:cNvSpPr>
          <p:nvPr/>
        </p:nvSpPr>
        <p:spPr bwMode="auto">
          <a:xfrm>
            <a:off x="4499992" y="4221088"/>
            <a:ext cx="4410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0" y="4286256"/>
            <a:ext cx="46440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u="sng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例如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Wave 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长度是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Wave 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的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½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调和性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Wave 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的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个周期当中，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Wave B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完成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个周期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共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时性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当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Wave A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触底时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Wave 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B also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也同时触底</a:t>
            </a:r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20482" name="Picture 12" descr="bandeauPP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0484" name="Picture 8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1" descr="az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chemeClr val="bg1"/>
                </a:solidFill>
              </a:rPr>
              <a:t>周期原理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00364" y="857232"/>
            <a:ext cx="3873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比例性</a:t>
            </a: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、</a:t>
            </a: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变量</a:t>
            </a:r>
            <a:r>
              <a:rPr lang="en-GB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、名目性</a:t>
            </a:r>
            <a:endParaRPr lang="fr-FR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D0773-809C-4844-9205-9CEC80DAA567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79512" y="1978962"/>
            <a:ext cx="8784975" cy="31393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Clr>
                <a:schemeClr val="tx2"/>
              </a:buClr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 比例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性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周期长度与振幅之间的关系</a:t>
            </a:r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较长的周期应该有更宽的振幅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天周期的振幅，或高度应是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天周期的</a:t>
            </a:r>
            <a:r>
              <a:rPr lang="en-US" altLang="zh-CN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倍</a:t>
            </a:r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变量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原理只代表较有可能的趋势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总和，调和性，共时性，比例性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它们并不一定完全准确反映真实情况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Symbol"/>
              <a:buChar char="Þ"/>
            </a:pP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有的变化参数则可以做到这一点，并且历史上也有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此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类的案例</a:t>
            </a:r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 名目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性</a:t>
            </a:r>
            <a:r>
              <a:rPr lang="en-GB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似乎存在一系列具有调和关联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的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周期可以影响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所有</a:t>
            </a: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市场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zh-CN" altLang="en-US" dirty="0" smtClean="0">
                <a:solidFill>
                  <a:srgbClr val="3C3E42"/>
                </a:solidFill>
                <a:latin typeface="Arial" pitchFamily="34" charset="0"/>
                <a:cs typeface="Arial" pitchFamily="34" charset="0"/>
              </a:rPr>
              <a:t>名目性德模型周期长度可作任何市场分析的起点。</a:t>
            </a:r>
            <a:endParaRPr lang="en-GB" dirty="0" smtClean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GB" dirty="0">
              <a:solidFill>
                <a:srgbClr val="3C3E4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solidFill>
            <a:srgbClr val="27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1202" name="Picture 12" descr="bandeauPP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4517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908050"/>
            <a:ext cx="9144000" cy="4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51204" name="Picture 8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54088"/>
            <a:ext cx="91440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11" descr="aza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TextBox 11"/>
          <p:cNvSpPr txBox="1">
            <a:spLocks noChangeArrowheads="1"/>
          </p:cNvSpPr>
          <p:nvPr/>
        </p:nvSpPr>
        <p:spPr bwMode="auto">
          <a:xfrm>
            <a:off x="0" y="65325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>
                <a:solidFill>
                  <a:srgbClr val="24324F"/>
                </a:solidFill>
                <a:latin typeface="Calibri" pitchFamily="34" charset="0"/>
              </a:rPr>
              <a:t>www.3rdwaveconsult.com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71775" y="115888"/>
            <a:ext cx="6192838" cy="6492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左</a:t>
            </a:r>
            <a:r>
              <a:rPr lang="en-US" altLang="zh-CN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/</a:t>
            </a:r>
            <a:r>
              <a:rPr lang="zh-CN" altLang="en-U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右移动的解读</a:t>
            </a:r>
            <a:endParaRPr lang="fr-FR" sz="3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07504" y="1412776"/>
            <a:ext cx="892899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1800"/>
              </a:spcBef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定义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周期顶点相对于理想的周期中点发生左移或者右移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zh-CN" alt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例如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在一个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天的交易周期中（按相邻波谷之间距离计算）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理想的波峰应该发生在周期的中点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天上行、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天下行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但是上述理想的情况很少发生（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变量原理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）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en-GB" b="1" dirty="0" smtClean="0"/>
              <a:t> </a:t>
            </a:r>
            <a:r>
              <a:rPr lang="zh-CN" altLang="en-US" dirty="0" smtClean="0"/>
              <a:t>大多数周期变量发生在周期顶部（而不是底部）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这就是为什么按照相邻波谷之间的距离来衡量周期长度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更好</a:t>
            </a:r>
            <a:endParaRPr lang="en-GB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ts val="1800"/>
              </a:spcBef>
              <a:buClr>
                <a:schemeClr val="tx2">
                  <a:lumMod val="75000"/>
                </a:schemeClr>
              </a:buClr>
              <a:defRPr/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441AE-6879-4189-B9AA-84C31D8D75C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pic>
        <p:nvPicPr>
          <p:cNvPr id="22" name="Picture 21" descr="S&amp;P5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49005" y="3717032"/>
            <a:ext cx="4943475" cy="25336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algn="ctr" rotWithShape="0">
              <a:prstClr val="black">
                <a:alpha val="48000"/>
              </a:prstClr>
            </a:outerShdw>
          </a:effectLst>
        </p:spPr>
      </p:pic>
      <p:sp>
        <p:nvSpPr>
          <p:cNvPr id="23" name="Line 3"/>
          <p:cNvSpPr>
            <a:spLocks noChangeShapeType="1"/>
          </p:cNvSpPr>
          <p:nvPr/>
        </p:nvSpPr>
        <p:spPr bwMode="auto">
          <a:xfrm flipV="1">
            <a:off x="4309045" y="6021287"/>
            <a:ext cx="20882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V="1">
            <a:off x="6397277" y="6021287"/>
            <a:ext cx="16561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5" name="Line 3"/>
          <p:cNvSpPr>
            <a:spLocks noChangeShapeType="1"/>
          </p:cNvSpPr>
          <p:nvPr/>
        </p:nvSpPr>
        <p:spPr bwMode="auto">
          <a:xfrm flipV="1">
            <a:off x="7524328" y="5661248"/>
            <a:ext cx="504056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auto">
          <a:xfrm flipV="1">
            <a:off x="6397277" y="5661248"/>
            <a:ext cx="1152000" cy="0"/>
          </a:xfrm>
          <a:prstGeom prst="line">
            <a:avLst/>
          </a:prstGeom>
          <a:noFill/>
          <a:ln w="15875">
            <a:solidFill>
              <a:schemeClr val="accent3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chemeClr val="accent3"/>
              </a:solidFill>
            </a:endParaRPr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auto">
          <a:xfrm flipV="1">
            <a:off x="4309045" y="5661248"/>
            <a:ext cx="1296144" cy="0"/>
          </a:xfrm>
          <a:prstGeom prst="line">
            <a:avLst/>
          </a:prstGeom>
          <a:noFill/>
          <a:ln w="15875">
            <a:solidFill>
              <a:schemeClr val="accent3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chemeClr val="accent3"/>
              </a:solidFill>
            </a:endParaRPr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auto">
          <a:xfrm flipV="1">
            <a:off x="5605189" y="5661248"/>
            <a:ext cx="792088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4957117" y="5805264"/>
            <a:ext cx="763351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000" b="1" dirty="0" smtClean="0"/>
              <a:t>7,75years</a:t>
            </a:r>
            <a:endParaRPr lang="en-GB" sz="1000" b="1" dirty="0"/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6901333" y="5805264"/>
            <a:ext cx="69281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000" b="1" dirty="0" smtClean="0"/>
              <a:t>6,5years</a:t>
            </a:r>
            <a:endParaRPr lang="en-GB" sz="1000" b="1" dirty="0"/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4741093" y="5472000"/>
            <a:ext cx="763351" cy="360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GB" sz="1000" b="1" dirty="0" smtClean="0">
                <a:solidFill>
                  <a:schemeClr val="accent3"/>
                </a:solidFill>
              </a:rPr>
              <a:t>5,25years</a:t>
            </a:r>
          </a:p>
          <a:p>
            <a:pPr algn="ctr" eaLnBrk="0" hangingPunct="0"/>
            <a:r>
              <a:rPr lang="en-GB" sz="1000" b="1" dirty="0" smtClean="0">
                <a:solidFill>
                  <a:schemeClr val="accent3"/>
                </a:solidFill>
              </a:rPr>
              <a:t>Bull</a:t>
            </a:r>
            <a:endParaRPr lang="en-GB" sz="1000" b="1" dirty="0">
              <a:solidFill>
                <a:schemeClr val="accent3"/>
              </a:solidFill>
            </a:endParaRP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5605189" y="5477162"/>
            <a:ext cx="692818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GB" sz="1000" b="1" dirty="0" smtClean="0">
                <a:solidFill>
                  <a:schemeClr val="accent2"/>
                </a:solidFill>
              </a:rPr>
              <a:t>2,5years</a:t>
            </a:r>
          </a:p>
          <a:p>
            <a:pPr algn="ctr" eaLnBrk="0" hangingPunct="0"/>
            <a:r>
              <a:rPr lang="en-GB" sz="1000" b="1" dirty="0" smtClean="0">
                <a:solidFill>
                  <a:schemeClr val="accent2"/>
                </a:solidFill>
              </a:rPr>
              <a:t>Bear</a:t>
            </a:r>
            <a:endParaRPr lang="en-GB" sz="1000" b="1" dirty="0">
              <a:solidFill>
                <a:schemeClr val="accent2"/>
              </a:solidFill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6660232" y="5477162"/>
            <a:ext cx="587020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GB" sz="1000" b="1" dirty="0" smtClean="0">
                <a:solidFill>
                  <a:schemeClr val="accent3"/>
                </a:solidFill>
              </a:rPr>
              <a:t>5years</a:t>
            </a:r>
          </a:p>
          <a:p>
            <a:pPr algn="ctr" eaLnBrk="0" hangingPunct="0"/>
            <a:r>
              <a:rPr lang="en-GB" sz="1000" b="1" dirty="0" smtClean="0">
                <a:solidFill>
                  <a:schemeClr val="accent3"/>
                </a:solidFill>
              </a:rPr>
              <a:t>Bull</a:t>
            </a:r>
            <a:endParaRPr lang="en-GB" sz="1000" b="1" dirty="0">
              <a:solidFill>
                <a:schemeClr val="accent3"/>
              </a:solidFill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477397" y="5477162"/>
            <a:ext cx="622286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GB" sz="1000" b="1" dirty="0" smtClean="0">
                <a:solidFill>
                  <a:schemeClr val="accent2"/>
                </a:solidFill>
              </a:rPr>
              <a:t>1,5year</a:t>
            </a:r>
          </a:p>
          <a:p>
            <a:pPr algn="ctr" eaLnBrk="0" hangingPunct="0"/>
            <a:r>
              <a:rPr lang="en-GB" sz="1000" b="1" dirty="0" smtClean="0">
                <a:solidFill>
                  <a:schemeClr val="accent2"/>
                </a:solidFill>
              </a:rPr>
              <a:t>Bear</a:t>
            </a:r>
            <a:endParaRPr lang="en-GB" sz="1000" b="1" dirty="0">
              <a:solidFill>
                <a:schemeClr val="accent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7504" y="4365104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S&amp;P500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月度柱状图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波峰右移：涨势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chemeClr val="tx2"/>
              </a:buClr>
              <a:buFont typeface="Symbol"/>
              <a:buChar char="Þ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波峰左移：跌势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4309045" y="5157192"/>
            <a:ext cx="0" cy="87554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fr-FR"/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6397277" y="5157192"/>
            <a:ext cx="0" cy="87554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fr-FR"/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>
            <a:off x="8017149" y="5220000"/>
            <a:ext cx="0" cy="87554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4453</TotalTime>
  <Words>1473</Words>
  <Application>Microsoft Office PowerPoint</Application>
  <PresentationFormat>全屏显示(4:3)</PresentationFormat>
  <Paragraphs>314</Paragraphs>
  <Slides>15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Theme</vt:lpstr>
      <vt:lpstr>周期和江恩理论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中文翻译由中国庄禾投资友情提供。 由于译者时间精力有限，译文中难免有疏漏和不当之处，敬请批评指正。  Unofficial translation provided by China Zhuanghe Investment Consulting Co., Ltd. (CZH)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arno</dc:creator>
  <cp:lastModifiedBy>微软用户</cp:lastModifiedBy>
  <cp:revision>293</cp:revision>
  <dcterms:created xsi:type="dcterms:W3CDTF">2010-08-26T14:44:07Z</dcterms:created>
  <dcterms:modified xsi:type="dcterms:W3CDTF">2011-09-05T04:20:12Z</dcterms:modified>
</cp:coreProperties>
</file>