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Lst>
  <p:notesMasterIdLst>
    <p:notesMasterId r:id="rId26"/>
  </p:notesMasterIdLst>
  <p:handoutMasterIdLst>
    <p:handoutMasterId r:id="rId27"/>
  </p:handoutMasterIdLst>
  <p:sldIdLst>
    <p:sldId id="444" r:id="rId2"/>
    <p:sldId id="933" r:id="rId3"/>
    <p:sldId id="875" r:id="rId4"/>
    <p:sldId id="864" r:id="rId5"/>
    <p:sldId id="934" r:id="rId6"/>
    <p:sldId id="935" r:id="rId7"/>
    <p:sldId id="936" r:id="rId8"/>
    <p:sldId id="944" r:id="rId9"/>
    <p:sldId id="937" r:id="rId10"/>
    <p:sldId id="938" r:id="rId11"/>
    <p:sldId id="939" r:id="rId12"/>
    <p:sldId id="940" r:id="rId13"/>
    <p:sldId id="941" r:id="rId14"/>
    <p:sldId id="942" r:id="rId15"/>
    <p:sldId id="883" r:id="rId16"/>
    <p:sldId id="895" r:id="rId17"/>
    <p:sldId id="955" r:id="rId18"/>
    <p:sldId id="956" r:id="rId19"/>
    <p:sldId id="957" r:id="rId20"/>
    <p:sldId id="958" r:id="rId21"/>
    <p:sldId id="961" r:id="rId22"/>
    <p:sldId id="962" r:id="rId23"/>
    <p:sldId id="963" r:id="rId24"/>
    <p:sldId id="964" r:id="rId25"/>
  </p:sldIdLst>
  <p:sldSz cx="9906000" cy="6858000" type="A4"/>
  <p:notesSz cx="7099300" cy="10234613"/>
  <p:defaultTextStyle>
    <a:defPPr>
      <a:defRPr lang="en-GB"/>
    </a:defPPr>
    <a:lvl1pPr algn="ctr" rtl="0" fontAlgn="base">
      <a:spcBef>
        <a:spcPct val="0"/>
      </a:spcBef>
      <a:spcAft>
        <a:spcPct val="0"/>
      </a:spcAft>
      <a:defRPr sz="2000" b="1" u="sng" kern="1200">
        <a:solidFill>
          <a:schemeClr val="tx1"/>
        </a:solidFill>
        <a:latin typeface="Arial" charset="0"/>
        <a:ea typeface="+mn-ea"/>
        <a:cs typeface="+mn-cs"/>
      </a:defRPr>
    </a:lvl1pPr>
    <a:lvl2pPr marL="457200" algn="ctr" rtl="0" fontAlgn="base">
      <a:spcBef>
        <a:spcPct val="0"/>
      </a:spcBef>
      <a:spcAft>
        <a:spcPct val="0"/>
      </a:spcAft>
      <a:defRPr sz="2000" b="1" u="sng" kern="1200">
        <a:solidFill>
          <a:schemeClr val="tx1"/>
        </a:solidFill>
        <a:latin typeface="Arial" charset="0"/>
        <a:ea typeface="+mn-ea"/>
        <a:cs typeface="+mn-cs"/>
      </a:defRPr>
    </a:lvl2pPr>
    <a:lvl3pPr marL="914400" algn="ctr" rtl="0" fontAlgn="base">
      <a:spcBef>
        <a:spcPct val="0"/>
      </a:spcBef>
      <a:spcAft>
        <a:spcPct val="0"/>
      </a:spcAft>
      <a:defRPr sz="2000" b="1" u="sng" kern="1200">
        <a:solidFill>
          <a:schemeClr val="tx1"/>
        </a:solidFill>
        <a:latin typeface="Arial" charset="0"/>
        <a:ea typeface="+mn-ea"/>
        <a:cs typeface="+mn-cs"/>
      </a:defRPr>
    </a:lvl3pPr>
    <a:lvl4pPr marL="1371600" algn="ctr" rtl="0" fontAlgn="base">
      <a:spcBef>
        <a:spcPct val="0"/>
      </a:spcBef>
      <a:spcAft>
        <a:spcPct val="0"/>
      </a:spcAft>
      <a:defRPr sz="2000" b="1" u="sng" kern="1200">
        <a:solidFill>
          <a:schemeClr val="tx1"/>
        </a:solidFill>
        <a:latin typeface="Arial" charset="0"/>
        <a:ea typeface="+mn-ea"/>
        <a:cs typeface="+mn-cs"/>
      </a:defRPr>
    </a:lvl4pPr>
    <a:lvl5pPr marL="1828800" algn="ctr" rtl="0" fontAlgn="base">
      <a:spcBef>
        <a:spcPct val="0"/>
      </a:spcBef>
      <a:spcAft>
        <a:spcPct val="0"/>
      </a:spcAft>
      <a:defRPr sz="2000" b="1" u="sng" kern="1200">
        <a:solidFill>
          <a:schemeClr val="tx1"/>
        </a:solidFill>
        <a:latin typeface="Arial" charset="0"/>
        <a:ea typeface="+mn-ea"/>
        <a:cs typeface="+mn-cs"/>
      </a:defRPr>
    </a:lvl5pPr>
    <a:lvl6pPr marL="2286000" algn="l" defTabSz="914400" rtl="0" eaLnBrk="1" latinLnBrk="0" hangingPunct="1">
      <a:defRPr sz="2000" b="1" u="sng" kern="1200">
        <a:solidFill>
          <a:schemeClr val="tx1"/>
        </a:solidFill>
        <a:latin typeface="Arial" charset="0"/>
        <a:ea typeface="+mn-ea"/>
        <a:cs typeface="+mn-cs"/>
      </a:defRPr>
    </a:lvl6pPr>
    <a:lvl7pPr marL="2743200" algn="l" defTabSz="914400" rtl="0" eaLnBrk="1" latinLnBrk="0" hangingPunct="1">
      <a:defRPr sz="2000" b="1" u="sng" kern="1200">
        <a:solidFill>
          <a:schemeClr val="tx1"/>
        </a:solidFill>
        <a:latin typeface="Arial" charset="0"/>
        <a:ea typeface="+mn-ea"/>
        <a:cs typeface="+mn-cs"/>
      </a:defRPr>
    </a:lvl7pPr>
    <a:lvl8pPr marL="3200400" algn="l" defTabSz="914400" rtl="0" eaLnBrk="1" latinLnBrk="0" hangingPunct="1">
      <a:defRPr sz="2000" b="1" u="sng" kern="1200">
        <a:solidFill>
          <a:schemeClr val="tx1"/>
        </a:solidFill>
        <a:latin typeface="Arial" charset="0"/>
        <a:ea typeface="+mn-ea"/>
        <a:cs typeface="+mn-cs"/>
      </a:defRPr>
    </a:lvl8pPr>
    <a:lvl9pPr marL="3657600" algn="l" defTabSz="914400" rtl="0" eaLnBrk="1" latinLnBrk="0" hangingPunct="1">
      <a:defRPr sz="2000" b="1"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41"/>
    <a:srgbClr val="000080"/>
    <a:srgbClr val="99CCFF"/>
    <a:srgbClr val="66CCFF"/>
    <a:srgbClr val="B2B2B2"/>
    <a:srgbClr val="FFCCCC"/>
    <a:srgbClr val="CC3300"/>
    <a:srgbClr val="777777"/>
    <a:srgbClr val="C9C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11" autoAdjust="0"/>
    <p:restoredTop sz="99393" autoAdjust="0"/>
  </p:normalViewPr>
  <p:slideViewPr>
    <p:cSldViewPr snapToGrid="0">
      <p:cViewPr varScale="1">
        <p:scale>
          <a:sx n="90" d="100"/>
          <a:sy n="90" d="100"/>
        </p:scale>
        <p:origin x="-798" y="-96"/>
      </p:cViewPr>
      <p:guideLst>
        <p:guide orient="horz" pos="2969"/>
        <p:guide orient="horz" pos="1847"/>
        <p:guide pos="3789"/>
        <p:guide pos="2974"/>
        <p:guide pos="5762"/>
        <p:guide pos="7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02" y="-78"/>
      </p:cViewPr>
      <p:guideLst>
        <p:guide orient="horz" pos="3224"/>
        <p:guide pos="2236"/>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78265" cy="512060"/>
          </a:xfrm>
          <a:prstGeom prst="rect">
            <a:avLst/>
          </a:prstGeom>
          <a:noFill/>
          <a:ln w="9525">
            <a:noFill/>
            <a:miter lim="800000"/>
            <a:headEnd/>
            <a:tailEnd/>
          </a:ln>
          <a:effectLst/>
        </p:spPr>
        <p:txBody>
          <a:bodyPr vert="horz" wrap="square" lIns="19853" tIns="0" rIns="19853" bIns="0" numCol="1" anchor="t" anchorCtr="0" compatLnSpc="1">
            <a:prstTxWarp prst="textNoShape">
              <a:avLst/>
            </a:prstTxWarp>
          </a:bodyPr>
          <a:lstStyle>
            <a:lvl1pPr algn="l" defTabSz="953890" eaLnBrk="0" hangingPunct="0">
              <a:defRPr sz="1000" b="0" i="1" u="none">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4021036" y="1"/>
            <a:ext cx="3078264" cy="512060"/>
          </a:xfrm>
          <a:prstGeom prst="rect">
            <a:avLst/>
          </a:prstGeom>
          <a:noFill/>
          <a:ln w="9525">
            <a:noFill/>
            <a:miter lim="800000"/>
            <a:headEnd/>
            <a:tailEnd/>
          </a:ln>
          <a:effectLst/>
        </p:spPr>
        <p:txBody>
          <a:bodyPr vert="horz" wrap="square" lIns="19853" tIns="0" rIns="19853" bIns="0" numCol="1" anchor="t" anchorCtr="0" compatLnSpc="1">
            <a:prstTxWarp prst="textNoShape">
              <a:avLst/>
            </a:prstTxWarp>
          </a:bodyPr>
          <a:lstStyle>
            <a:lvl1pPr algn="r" defTabSz="953890" eaLnBrk="0" hangingPunct="0">
              <a:defRPr sz="1000" b="0" i="1" u="none">
                <a:latin typeface="Times New Roman" pitchFamily="18" charset="0"/>
              </a:defRPr>
            </a:lvl1pPr>
          </a:lstStyle>
          <a:p>
            <a:pPr>
              <a:defRPr/>
            </a:pPr>
            <a:fld id="{A11459B3-CB6E-46FB-9E1D-76A9262438AC}" type="datetime8">
              <a:rPr lang="en-GB"/>
              <a:pPr>
                <a:defRPr/>
              </a:pPr>
              <a:t>01/09/2011 20:11</a:t>
            </a:fld>
            <a:endParaRPr lang="en-GB"/>
          </a:p>
        </p:txBody>
      </p:sp>
      <p:sp>
        <p:nvSpPr>
          <p:cNvPr id="57348" name="Rectangle 4"/>
          <p:cNvSpPr>
            <a:spLocks noGrp="1" noRot="1" noChangeAspect="1" noChangeArrowheads="1" noTextEdit="1"/>
          </p:cNvSpPr>
          <p:nvPr>
            <p:ph type="sldImg" idx="2"/>
          </p:nvPr>
        </p:nvSpPr>
        <p:spPr bwMode="auto">
          <a:xfrm>
            <a:off x="792163" y="776288"/>
            <a:ext cx="5521325" cy="38227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4450" y="4860454"/>
            <a:ext cx="5210403" cy="4606893"/>
          </a:xfrm>
          <a:prstGeom prst="rect">
            <a:avLst/>
          </a:prstGeom>
          <a:noFill/>
          <a:ln w="9525">
            <a:noFill/>
            <a:miter lim="800000"/>
            <a:headEnd/>
            <a:tailEnd/>
          </a:ln>
          <a:effectLst/>
        </p:spPr>
        <p:txBody>
          <a:bodyPr vert="horz" wrap="square" lIns="95959" tIns="47981" rIns="95959" bIns="4798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1" y="9722554"/>
            <a:ext cx="3078265" cy="512059"/>
          </a:xfrm>
          <a:prstGeom prst="rect">
            <a:avLst/>
          </a:prstGeom>
          <a:noFill/>
          <a:ln w="9525">
            <a:noFill/>
            <a:miter lim="800000"/>
            <a:headEnd/>
            <a:tailEnd/>
          </a:ln>
          <a:effectLst/>
        </p:spPr>
        <p:txBody>
          <a:bodyPr vert="horz" wrap="square" lIns="19853" tIns="0" rIns="19853" bIns="0" numCol="1" anchor="b" anchorCtr="0" compatLnSpc="1">
            <a:prstTxWarp prst="textNoShape">
              <a:avLst/>
            </a:prstTxWarp>
          </a:bodyPr>
          <a:lstStyle>
            <a:lvl1pPr algn="l" defTabSz="953890" eaLnBrk="0" hangingPunct="0">
              <a:defRPr sz="1000" b="0" i="1" u="none">
                <a:latin typeface="Times New Roman" pitchFamily="18" charset="0"/>
              </a:defRPr>
            </a:lvl1pPr>
          </a:lstStyle>
          <a:p>
            <a:pPr>
              <a:defRPr/>
            </a:pPr>
            <a:r>
              <a:rPr lang="en-GB"/>
              <a:t>personal\Best Practices 2000\02K Bookform.pot</a:t>
            </a:r>
          </a:p>
        </p:txBody>
      </p:sp>
      <p:sp>
        <p:nvSpPr>
          <p:cNvPr id="2055" name="Rectangle 7"/>
          <p:cNvSpPr>
            <a:spLocks noGrp="1" noChangeArrowheads="1"/>
          </p:cNvSpPr>
          <p:nvPr>
            <p:ph type="sldNum" sz="quarter" idx="5"/>
          </p:nvPr>
        </p:nvSpPr>
        <p:spPr bwMode="auto">
          <a:xfrm>
            <a:off x="4021036" y="9722554"/>
            <a:ext cx="3078264" cy="512059"/>
          </a:xfrm>
          <a:prstGeom prst="rect">
            <a:avLst/>
          </a:prstGeom>
          <a:noFill/>
          <a:ln w="9525">
            <a:noFill/>
            <a:miter lim="800000"/>
            <a:headEnd/>
            <a:tailEnd/>
          </a:ln>
          <a:effectLst/>
        </p:spPr>
        <p:txBody>
          <a:bodyPr vert="horz" wrap="square" lIns="19853" tIns="0" rIns="19853" bIns="0" numCol="1" anchor="b" anchorCtr="0" compatLnSpc="1">
            <a:prstTxWarp prst="textNoShape">
              <a:avLst/>
            </a:prstTxWarp>
          </a:bodyPr>
          <a:lstStyle>
            <a:lvl1pPr algn="r" defTabSz="953890" eaLnBrk="0" hangingPunct="0">
              <a:defRPr sz="1000" b="0" i="1" u="none">
                <a:latin typeface="Times New Roman" pitchFamily="18" charset="0"/>
              </a:defRPr>
            </a:lvl1pPr>
          </a:lstStyle>
          <a:p>
            <a:pPr>
              <a:defRPr/>
            </a:pPr>
            <a:fld id="{1C0CE13C-B282-494A-86FB-8E167DFB7045}" type="slidenum">
              <a:rPr lang="en-GB"/>
              <a:pPr>
                <a:defRPr/>
              </a:pPr>
              <a:t>‹#›</a:t>
            </a:fld>
            <a:endParaRPr lang="en-GB"/>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2</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13</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4</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5</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6</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8</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9</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10</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11</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225D540F-29C7-48C4-8BF0-33E98B38CA4B}" type="datetime8">
              <a:rPr lang="en-GB" smtClean="0"/>
              <a:pPr/>
              <a:t>01/09/2011 20:11</a:t>
            </a:fld>
            <a:endParaRPr lang="en-GB" smtClean="0"/>
          </a:p>
        </p:txBody>
      </p:sp>
      <p:sp>
        <p:nvSpPr>
          <p:cNvPr id="59395" name="Rectangle 6"/>
          <p:cNvSpPr>
            <a:spLocks noGrp="1" noChangeArrowheads="1"/>
          </p:cNvSpPr>
          <p:nvPr>
            <p:ph type="ftr" sz="quarter" idx="4"/>
          </p:nvPr>
        </p:nvSpPr>
        <p:spPr>
          <a:noFill/>
        </p:spPr>
        <p:txBody>
          <a:bodyPr/>
          <a:lstStyle/>
          <a:p>
            <a:r>
              <a:rPr lang="en-GB" smtClean="0"/>
              <a:t>personal\Best Practices 2000\02K Bookform.pot</a:t>
            </a:r>
          </a:p>
        </p:txBody>
      </p:sp>
      <p:sp>
        <p:nvSpPr>
          <p:cNvPr id="59396" name="Rectangle 7"/>
          <p:cNvSpPr>
            <a:spLocks noGrp="1" noChangeArrowheads="1"/>
          </p:cNvSpPr>
          <p:nvPr>
            <p:ph type="sldNum" sz="quarter" idx="5"/>
          </p:nvPr>
        </p:nvSpPr>
        <p:spPr>
          <a:noFill/>
        </p:spPr>
        <p:txBody>
          <a:bodyPr/>
          <a:lstStyle/>
          <a:p>
            <a:fld id="{E311CAB5-24EE-4433-B197-C41A143A4DBE}" type="slidenum">
              <a:rPr lang="en-GB" smtClean="0"/>
              <a:pPr/>
              <a:t>12</a:t>
            </a:fld>
            <a:endParaRPr lang="en-GB" smtClean="0"/>
          </a:p>
        </p:txBody>
      </p:sp>
      <p:sp>
        <p:nvSpPr>
          <p:cNvPr id="59397" name="Rectangle 2"/>
          <p:cNvSpPr>
            <a:spLocks noGrp="1" noRot="1" noChangeAspect="1" noChangeArrowheads="1" noTextEdit="1"/>
          </p:cNvSpPr>
          <p:nvPr>
            <p:ph type="sldImg"/>
          </p:nvPr>
        </p:nvSpPr>
        <p:spPr>
          <a:xfrm>
            <a:off x="793750" y="776288"/>
            <a:ext cx="5521325" cy="3822700"/>
          </a:xfrm>
          <a:ln/>
        </p:spPr>
      </p:sp>
      <p:sp>
        <p:nvSpPr>
          <p:cNvPr id="593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568AC66-7C23-4C35-811D-4DABBBBB0AC8}"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1312863"/>
            <a:ext cx="1809750" cy="4879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71563" y="1312863"/>
            <a:ext cx="5281612" cy="4879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11E56C1D-AE6E-464D-8B16-17184AA9F836}"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1563" y="1312863"/>
            <a:ext cx="7243762" cy="487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73846752-330C-4AE6-AD8C-8C89E7DD60DE}"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380551A4-D80E-4335-BE80-C764F0BE454A}"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5ACCEA0-E1B7-4F7B-8461-802ACE68E260}"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71563" y="2078038"/>
            <a:ext cx="35448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8850" y="2078038"/>
            <a:ext cx="35464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49F21017-992F-4AFA-A32D-13E6A895CAA1}"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15994565-8AD2-43A3-9AA5-666140243EF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9EC9B19A-6A4F-49A2-AA66-D02B05538C13}"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FC6100E-EC7E-46C1-A58E-DB120BF04ABC}"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D7C5486-1601-4043-9B68-C90F10E2EA3A}"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8473745-B1DD-4BAB-A76C-24D0FB6A37E2}"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71563" y="2078038"/>
            <a:ext cx="7243762" cy="4114800"/>
          </a:xfrm>
          <a:prstGeom prst="rect">
            <a:avLst/>
          </a:prstGeom>
          <a:noFill/>
          <a:ln w="9525">
            <a:noFill/>
            <a:miter lim="800000"/>
            <a:headEnd/>
            <a:tailEnd/>
          </a:ln>
        </p:spPr>
        <p:txBody>
          <a:bodyPr vert="horz" wrap="square" lIns="42265" tIns="0" rIns="42265" bIns="0" numCol="1" anchor="t" anchorCtr="0" compatLnSpc="1">
            <a:prstTxWarp prst="textNoShape">
              <a:avLst/>
            </a:prstTxWarp>
          </a:bodyPr>
          <a:lstStyle/>
          <a:p>
            <a:pPr lvl="0"/>
            <a:r>
              <a:rPr lang="en-GB" smtClean="0"/>
              <a:t>Click to edit Bodytext and Bullet styles</a:t>
            </a:r>
          </a:p>
          <a:p>
            <a:pPr lvl="1"/>
            <a:r>
              <a:rPr lang="en-GB" smtClean="0"/>
              <a:t>Second level</a:t>
            </a:r>
          </a:p>
          <a:p>
            <a:pPr lvl="2"/>
            <a:r>
              <a:rPr lang="en-GB" smtClean="0"/>
              <a:t>Third level</a:t>
            </a:r>
          </a:p>
        </p:txBody>
      </p:sp>
      <p:sp>
        <p:nvSpPr>
          <p:cNvPr id="1027" name="Rectangle 3"/>
          <p:cNvSpPr>
            <a:spLocks noGrp="1" noChangeArrowheads="1"/>
          </p:cNvSpPr>
          <p:nvPr>
            <p:ph type="title"/>
          </p:nvPr>
        </p:nvSpPr>
        <p:spPr bwMode="auto">
          <a:xfrm>
            <a:off x="1147763" y="1312863"/>
            <a:ext cx="7043737" cy="369887"/>
          </a:xfrm>
          <a:prstGeom prst="rect">
            <a:avLst/>
          </a:prstGeom>
          <a:noFill/>
          <a:ln w="9525">
            <a:noFill/>
            <a:miter lim="800000"/>
            <a:headEnd/>
            <a:tailEnd/>
          </a:ln>
        </p:spPr>
        <p:txBody>
          <a:bodyPr vert="horz" wrap="square" lIns="0" tIns="40603" rIns="78085" bIns="40603" numCol="1" anchor="t" anchorCtr="0" compatLnSpc="1">
            <a:prstTxWarp prst="textNoShape">
              <a:avLst/>
            </a:prstTxWarp>
          </a:bodyPr>
          <a:lstStyle/>
          <a:p>
            <a:pPr lvl="0"/>
            <a:r>
              <a:rPr lang="en-GB" smtClean="0"/>
              <a:t>Click to edit Master title style</a:t>
            </a:r>
          </a:p>
        </p:txBody>
      </p:sp>
      <p:sp>
        <p:nvSpPr>
          <p:cNvPr id="414724" name="Rectangle 4"/>
          <p:cNvSpPr>
            <a:spLocks noGrp="1" noChangeArrowheads="1"/>
          </p:cNvSpPr>
          <p:nvPr>
            <p:ph type="sldNum" sz="quarter" idx="4"/>
          </p:nvPr>
        </p:nvSpPr>
        <p:spPr bwMode="auto">
          <a:xfrm>
            <a:off x="8931275" y="6283325"/>
            <a:ext cx="862013" cy="457200"/>
          </a:xfrm>
          <a:prstGeom prst="rect">
            <a:avLst/>
          </a:prstGeom>
          <a:noFill/>
          <a:ln w="9525">
            <a:noFill/>
            <a:miter lim="800000"/>
            <a:headEnd/>
            <a:tailEnd/>
          </a:ln>
          <a:effectLst/>
        </p:spPr>
        <p:txBody>
          <a:bodyPr vert="horz" wrap="square" lIns="78085" tIns="41970" rIns="78085" bIns="41970" numCol="1" anchor="ctr" anchorCtr="0" compatLnSpc="1">
            <a:prstTxWarp prst="textNoShape">
              <a:avLst/>
            </a:prstTxWarp>
          </a:bodyPr>
          <a:lstStyle>
            <a:lvl1pPr algn="r">
              <a:defRPr sz="1200" u="none">
                <a:solidFill>
                  <a:schemeClr val="accent1"/>
                </a:solidFill>
              </a:defRPr>
            </a:lvl1pPr>
          </a:lstStyle>
          <a:p>
            <a:pPr>
              <a:defRPr/>
            </a:pPr>
            <a:fld id="{5761FB1A-02DA-4D1F-ABA6-00C94B971806}"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26"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l" defTabSz="977900" rtl="0" eaLnBrk="0" fontAlgn="base" hangingPunct="0">
        <a:lnSpc>
          <a:spcPts val="1800"/>
        </a:lnSpc>
        <a:spcBef>
          <a:spcPct val="0"/>
        </a:spcBef>
        <a:spcAft>
          <a:spcPct val="0"/>
        </a:spcAft>
        <a:defRPr b="1">
          <a:solidFill>
            <a:schemeClr val="accent1"/>
          </a:solidFill>
          <a:latin typeface="+mj-lt"/>
          <a:ea typeface="+mj-ea"/>
          <a:cs typeface="+mj-cs"/>
        </a:defRPr>
      </a:lvl1pPr>
      <a:lvl2pPr algn="l" defTabSz="977900" rtl="0" eaLnBrk="0" fontAlgn="base" hangingPunct="0">
        <a:lnSpc>
          <a:spcPts val="1800"/>
        </a:lnSpc>
        <a:spcBef>
          <a:spcPct val="0"/>
        </a:spcBef>
        <a:spcAft>
          <a:spcPct val="0"/>
        </a:spcAft>
        <a:defRPr b="1">
          <a:solidFill>
            <a:schemeClr val="accent1"/>
          </a:solidFill>
          <a:latin typeface="Arial" charset="0"/>
        </a:defRPr>
      </a:lvl2pPr>
      <a:lvl3pPr algn="l" defTabSz="977900" rtl="0" eaLnBrk="0" fontAlgn="base" hangingPunct="0">
        <a:lnSpc>
          <a:spcPts val="1800"/>
        </a:lnSpc>
        <a:spcBef>
          <a:spcPct val="0"/>
        </a:spcBef>
        <a:spcAft>
          <a:spcPct val="0"/>
        </a:spcAft>
        <a:defRPr b="1">
          <a:solidFill>
            <a:schemeClr val="accent1"/>
          </a:solidFill>
          <a:latin typeface="Arial" charset="0"/>
        </a:defRPr>
      </a:lvl3pPr>
      <a:lvl4pPr algn="l" defTabSz="977900" rtl="0" eaLnBrk="0" fontAlgn="base" hangingPunct="0">
        <a:lnSpc>
          <a:spcPts val="1800"/>
        </a:lnSpc>
        <a:spcBef>
          <a:spcPct val="0"/>
        </a:spcBef>
        <a:spcAft>
          <a:spcPct val="0"/>
        </a:spcAft>
        <a:defRPr b="1">
          <a:solidFill>
            <a:schemeClr val="accent1"/>
          </a:solidFill>
          <a:latin typeface="Arial" charset="0"/>
        </a:defRPr>
      </a:lvl4pPr>
      <a:lvl5pPr algn="l" defTabSz="977900" rtl="0" eaLnBrk="0" fontAlgn="base" hangingPunct="0">
        <a:lnSpc>
          <a:spcPts val="1800"/>
        </a:lnSpc>
        <a:spcBef>
          <a:spcPct val="0"/>
        </a:spcBef>
        <a:spcAft>
          <a:spcPct val="0"/>
        </a:spcAft>
        <a:defRPr b="1">
          <a:solidFill>
            <a:schemeClr val="accent1"/>
          </a:solidFill>
          <a:latin typeface="Arial" charset="0"/>
        </a:defRPr>
      </a:lvl5pPr>
      <a:lvl6pPr marL="457200" algn="l" defTabSz="977900" rtl="0" eaLnBrk="0" fontAlgn="base" hangingPunct="0">
        <a:lnSpc>
          <a:spcPts val="1800"/>
        </a:lnSpc>
        <a:spcBef>
          <a:spcPct val="0"/>
        </a:spcBef>
        <a:spcAft>
          <a:spcPct val="0"/>
        </a:spcAft>
        <a:defRPr b="1">
          <a:solidFill>
            <a:schemeClr val="accent1"/>
          </a:solidFill>
          <a:latin typeface="Arial" charset="0"/>
        </a:defRPr>
      </a:lvl6pPr>
      <a:lvl7pPr marL="914400" algn="l" defTabSz="977900" rtl="0" eaLnBrk="0" fontAlgn="base" hangingPunct="0">
        <a:lnSpc>
          <a:spcPts val="1800"/>
        </a:lnSpc>
        <a:spcBef>
          <a:spcPct val="0"/>
        </a:spcBef>
        <a:spcAft>
          <a:spcPct val="0"/>
        </a:spcAft>
        <a:defRPr b="1">
          <a:solidFill>
            <a:schemeClr val="accent1"/>
          </a:solidFill>
          <a:latin typeface="Arial" charset="0"/>
        </a:defRPr>
      </a:lvl7pPr>
      <a:lvl8pPr marL="1371600" algn="l" defTabSz="977900" rtl="0" eaLnBrk="0" fontAlgn="base" hangingPunct="0">
        <a:lnSpc>
          <a:spcPts val="1800"/>
        </a:lnSpc>
        <a:spcBef>
          <a:spcPct val="0"/>
        </a:spcBef>
        <a:spcAft>
          <a:spcPct val="0"/>
        </a:spcAft>
        <a:defRPr b="1">
          <a:solidFill>
            <a:schemeClr val="accent1"/>
          </a:solidFill>
          <a:latin typeface="Arial" charset="0"/>
        </a:defRPr>
      </a:lvl8pPr>
      <a:lvl9pPr marL="1828800" algn="l" defTabSz="977900" rtl="0" eaLnBrk="0" fontAlgn="base" hangingPunct="0">
        <a:lnSpc>
          <a:spcPts val="1800"/>
        </a:lnSpc>
        <a:spcBef>
          <a:spcPct val="0"/>
        </a:spcBef>
        <a:spcAft>
          <a:spcPct val="0"/>
        </a:spcAft>
        <a:defRPr b="1">
          <a:solidFill>
            <a:schemeClr val="accent1"/>
          </a:solidFill>
          <a:latin typeface="Arial" charset="0"/>
        </a:defRPr>
      </a:lvl9pPr>
    </p:titleStyle>
    <p:bodyStyle>
      <a:lvl1pPr marL="266700" indent="-209550" algn="just" defTabSz="714375" rtl="0" eaLnBrk="0" fontAlgn="base" hangingPunct="0">
        <a:spcBef>
          <a:spcPct val="60000"/>
        </a:spcBef>
        <a:spcAft>
          <a:spcPct val="0"/>
        </a:spcAft>
        <a:buClr>
          <a:schemeClr val="accent1"/>
        </a:buClr>
        <a:buChar char="•"/>
        <a:defRPr sz="1000">
          <a:solidFill>
            <a:schemeClr val="accent1"/>
          </a:solidFill>
          <a:latin typeface="+mn-lt"/>
          <a:ea typeface="+mn-ea"/>
          <a:cs typeface="+mn-cs"/>
        </a:defRPr>
      </a:lvl1pPr>
      <a:lvl2pPr marL="639763" indent="-193675" algn="just" defTabSz="714375" rtl="0" eaLnBrk="0" fontAlgn="base" hangingPunct="0">
        <a:spcBef>
          <a:spcPct val="60000"/>
        </a:spcBef>
        <a:spcAft>
          <a:spcPct val="0"/>
        </a:spcAft>
        <a:buClr>
          <a:schemeClr val="accent1"/>
        </a:buClr>
        <a:buFont typeface="Arial Unicode MS" pitchFamily="34" charset="-128"/>
        <a:buChar char="-"/>
        <a:defRPr sz="1000">
          <a:solidFill>
            <a:schemeClr val="accent1"/>
          </a:solidFill>
          <a:latin typeface="+mn-lt"/>
        </a:defRPr>
      </a:lvl2pPr>
      <a:lvl3pPr marL="973138" indent="-153988" algn="just" defTabSz="714375" rtl="0" eaLnBrk="0" fontAlgn="base" hangingPunct="0">
        <a:spcBef>
          <a:spcPct val="60000"/>
        </a:spcBef>
        <a:spcAft>
          <a:spcPct val="0"/>
        </a:spcAft>
        <a:buClr>
          <a:schemeClr val="accent1"/>
        </a:buClr>
        <a:buChar char="•"/>
        <a:defRPr sz="1000">
          <a:solidFill>
            <a:schemeClr val="accent1"/>
          </a:solidFill>
          <a:latin typeface="+mn-lt"/>
        </a:defRPr>
      </a:lvl3pPr>
      <a:lvl4pPr marL="1381125" indent="-209550" algn="l" defTabSz="714375" rtl="0" eaLnBrk="0" fontAlgn="base" hangingPunct="0">
        <a:spcBef>
          <a:spcPct val="20000"/>
        </a:spcBef>
        <a:spcAft>
          <a:spcPct val="0"/>
        </a:spcAft>
        <a:buClr>
          <a:schemeClr val="accent1"/>
        </a:buClr>
        <a:buSzPct val="75000"/>
        <a:buFont typeface="ZapfDingbats" pitchFamily="82" charset="2"/>
        <a:buChar char="n"/>
        <a:defRPr sz="900">
          <a:solidFill>
            <a:schemeClr val="accent1"/>
          </a:solidFill>
          <a:latin typeface="+mn-lt"/>
        </a:defRPr>
      </a:lvl4pPr>
      <a:lvl5pPr marL="1770063" indent="-209550" algn="l" defTabSz="714375" rtl="0" eaLnBrk="0" fontAlgn="base" hangingPunct="0">
        <a:spcBef>
          <a:spcPct val="20000"/>
        </a:spcBef>
        <a:spcAft>
          <a:spcPct val="0"/>
        </a:spcAft>
        <a:buClr>
          <a:schemeClr val="accent1"/>
        </a:buClr>
        <a:buSzPct val="75000"/>
        <a:buFont typeface="ZapfDingbats" pitchFamily="82" charset="2"/>
        <a:buChar char="n"/>
        <a:defRPr sz="1000">
          <a:solidFill>
            <a:schemeClr val="tx1"/>
          </a:solidFill>
          <a:latin typeface="+mn-lt"/>
        </a:defRPr>
      </a:lvl5pPr>
      <a:lvl6pPr marL="2227263" indent="-209550" algn="l" defTabSz="714375" rtl="0" eaLnBrk="0" fontAlgn="base" hangingPunct="0">
        <a:spcBef>
          <a:spcPct val="20000"/>
        </a:spcBef>
        <a:spcAft>
          <a:spcPct val="0"/>
        </a:spcAft>
        <a:buClr>
          <a:schemeClr val="accent1"/>
        </a:buClr>
        <a:buSzPct val="75000"/>
        <a:buFont typeface="ZapfDingbats" pitchFamily="82" charset="2"/>
        <a:buChar char="n"/>
        <a:defRPr sz="1000">
          <a:solidFill>
            <a:schemeClr val="tx1"/>
          </a:solidFill>
          <a:latin typeface="+mn-lt"/>
        </a:defRPr>
      </a:lvl6pPr>
      <a:lvl7pPr marL="2684463" indent="-209550" algn="l" defTabSz="714375" rtl="0" eaLnBrk="0" fontAlgn="base" hangingPunct="0">
        <a:spcBef>
          <a:spcPct val="20000"/>
        </a:spcBef>
        <a:spcAft>
          <a:spcPct val="0"/>
        </a:spcAft>
        <a:buClr>
          <a:schemeClr val="accent1"/>
        </a:buClr>
        <a:buSzPct val="75000"/>
        <a:buFont typeface="ZapfDingbats" pitchFamily="82" charset="2"/>
        <a:buChar char="n"/>
        <a:defRPr sz="1000">
          <a:solidFill>
            <a:schemeClr val="tx1"/>
          </a:solidFill>
          <a:latin typeface="+mn-lt"/>
        </a:defRPr>
      </a:lvl7pPr>
      <a:lvl8pPr marL="3141663" indent="-209550" algn="l" defTabSz="714375" rtl="0" eaLnBrk="0" fontAlgn="base" hangingPunct="0">
        <a:spcBef>
          <a:spcPct val="20000"/>
        </a:spcBef>
        <a:spcAft>
          <a:spcPct val="0"/>
        </a:spcAft>
        <a:buClr>
          <a:schemeClr val="accent1"/>
        </a:buClr>
        <a:buSzPct val="75000"/>
        <a:buFont typeface="ZapfDingbats" pitchFamily="82" charset="2"/>
        <a:buChar char="n"/>
        <a:defRPr sz="1000">
          <a:solidFill>
            <a:schemeClr val="tx1"/>
          </a:solidFill>
          <a:latin typeface="+mn-lt"/>
        </a:defRPr>
      </a:lvl8pPr>
      <a:lvl9pPr marL="3598863" indent="-209550" algn="l" defTabSz="714375" rtl="0" eaLnBrk="0" fontAlgn="base" hangingPunct="0">
        <a:spcBef>
          <a:spcPct val="20000"/>
        </a:spcBef>
        <a:spcAft>
          <a:spcPct val="0"/>
        </a:spcAft>
        <a:buClr>
          <a:schemeClr val="accent1"/>
        </a:buClr>
        <a:buSzPct val="75000"/>
        <a:buFont typeface="ZapfDingbats" pitchFamily="82" charset="2"/>
        <a:buChar char="n"/>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wmf"/><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4"/>
          <p:cNvSpPr txBox="1">
            <a:spLocks/>
          </p:cNvSpPr>
          <p:nvPr/>
        </p:nvSpPr>
        <p:spPr bwMode="auto">
          <a:xfrm>
            <a:off x="373196" y="1553927"/>
            <a:ext cx="5020071" cy="29495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indent="-457200" algn="l" eaLnBrk="0" hangingPunct="0">
              <a:lnSpc>
                <a:spcPts val="2400"/>
              </a:lnSpc>
              <a:spcBef>
                <a:spcPts val="0"/>
              </a:spcBef>
              <a:buClr>
                <a:srgbClr val="000000"/>
              </a:buClr>
              <a:defRPr/>
            </a:pPr>
            <a:r>
              <a:rPr lang="zh-CN" altLang="en-US" u="none" kern="0" dirty="0" smtClean="0">
                <a:solidFill>
                  <a:srgbClr val="FF0000"/>
                </a:solidFill>
                <a:latin typeface="+mj-ea"/>
                <a:ea typeface="+mj-ea"/>
                <a:cs typeface="ＭＳ Ｐゴシック" pitchFamily="-106" charset="-128"/>
              </a:rPr>
              <a:t>高盛技术分析部</a:t>
            </a:r>
            <a:endParaRPr lang="en-GB" u="none" kern="0" dirty="0" smtClean="0">
              <a:solidFill>
                <a:srgbClr val="FF0000"/>
              </a:solidFill>
              <a:latin typeface="+mj-ea"/>
              <a:ea typeface="+mj-ea"/>
              <a:cs typeface="ＭＳ Ｐゴシック" pitchFamily="-106" charset="-128"/>
            </a:endParaRPr>
          </a:p>
          <a:p>
            <a:pPr lvl="0" indent="-457200" algn="l" eaLnBrk="0" hangingPunct="0">
              <a:lnSpc>
                <a:spcPts val="2400"/>
              </a:lnSpc>
              <a:spcBef>
                <a:spcPts val="0"/>
              </a:spcBef>
              <a:buClr>
                <a:srgbClr val="000000"/>
              </a:buClr>
              <a:defRPr/>
            </a:pPr>
            <a:r>
              <a:rPr lang="en-GB" u="none" kern="0" dirty="0" smtClean="0">
                <a:solidFill>
                  <a:srgbClr val="7399C6"/>
                </a:solidFill>
                <a:latin typeface="+mj-ea"/>
                <a:ea typeface="+mj-ea"/>
                <a:cs typeface="ＭＳ Ｐゴシック" pitchFamily="-106" charset="-128"/>
              </a:rPr>
              <a:t>“</a:t>
            </a:r>
            <a:r>
              <a:rPr lang="zh-CN" altLang="en-US" u="none" kern="0" dirty="0" smtClean="0">
                <a:solidFill>
                  <a:srgbClr val="7399C6"/>
                </a:solidFill>
                <a:latin typeface="+mj-ea"/>
                <a:ea typeface="+mj-ea"/>
                <a:cs typeface="ＭＳ Ｐゴシック" pitchFamily="-106" charset="-128"/>
              </a:rPr>
              <a:t>振荡和 </a:t>
            </a:r>
            <a:r>
              <a:rPr lang="en-GB" u="none" kern="0" dirty="0" smtClean="0">
                <a:solidFill>
                  <a:srgbClr val="7399C6"/>
                </a:solidFill>
                <a:latin typeface="+mj-ea"/>
                <a:ea typeface="+mj-ea"/>
                <a:cs typeface="ＭＳ Ｐゴシック" pitchFamily="-106" charset="-128"/>
              </a:rPr>
              <a:t>…</a:t>
            </a:r>
          </a:p>
          <a:p>
            <a:pPr lvl="0" indent="-457200" algn="l" eaLnBrk="0" hangingPunct="0">
              <a:lnSpc>
                <a:spcPts val="2400"/>
              </a:lnSpc>
              <a:spcBef>
                <a:spcPts val="0"/>
              </a:spcBef>
              <a:buClr>
                <a:srgbClr val="000000"/>
              </a:buClr>
              <a:defRPr/>
            </a:pPr>
            <a:r>
              <a:rPr lang="en-GB" u="none" kern="0" dirty="0" smtClean="0">
                <a:solidFill>
                  <a:srgbClr val="7399C6"/>
                </a:solidFill>
                <a:latin typeface="+mj-ea"/>
                <a:ea typeface="+mj-ea"/>
                <a:cs typeface="ＭＳ Ｐゴシック" pitchFamily="-106" charset="-128"/>
              </a:rPr>
              <a:t>… </a:t>
            </a:r>
            <a:r>
              <a:rPr lang="zh-CN" altLang="en-US" u="none" kern="0" dirty="0" smtClean="0">
                <a:solidFill>
                  <a:srgbClr val="7399C6"/>
                </a:solidFill>
                <a:latin typeface="+mj-ea"/>
                <a:ea typeface="+mj-ea"/>
                <a:cs typeface="ＭＳ Ｐゴシック" pitchFamily="-106" charset="-128"/>
              </a:rPr>
              <a:t>平均回归研究</a:t>
            </a:r>
            <a:r>
              <a:rPr lang="en-GB" u="none" kern="0" dirty="0" smtClean="0">
                <a:solidFill>
                  <a:srgbClr val="7399C6"/>
                </a:solidFill>
                <a:latin typeface="+mj-ea"/>
                <a:ea typeface="+mj-ea"/>
                <a:cs typeface="ＭＳ Ｐゴシック" pitchFamily="-106" charset="-128"/>
              </a:rPr>
              <a:t>”</a:t>
            </a:r>
          </a:p>
          <a:p>
            <a:pPr lvl="0" indent="-457200" algn="l" eaLnBrk="0" hangingPunct="0">
              <a:lnSpc>
                <a:spcPts val="2400"/>
              </a:lnSpc>
              <a:spcBef>
                <a:spcPct val="75000"/>
              </a:spcBef>
              <a:buClr>
                <a:srgbClr val="000000"/>
              </a:buClr>
              <a:defRPr/>
            </a:pPr>
            <a:r>
              <a:rPr lang="zh-CN" altLang="en-US" sz="1600" b="0" u="none" kern="0" dirty="0" smtClean="0">
                <a:solidFill>
                  <a:srgbClr val="989898"/>
                </a:solidFill>
                <a:latin typeface="Arial"/>
                <a:ea typeface="ＭＳ Ｐゴシック" pitchFamily="-106" charset="-128"/>
              </a:rPr>
              <a:t>中国外汇管理局</a:t>
            </a:r>
            <a:r>
              <a:rPr lang="zh-CN" altLang="en-US" sz="1600" b="0" dirty="0" smtClean="0"/>
              <a:t>技术分析交流会</a:t>
            </a:r>
            <a:endParaRPr lang="en-US" sz="1600" b="0" u="none" kern="0" dirty="0" smtClean="0">
              <a:solidFill>
                <a:srgbClr val="989898"/>
              </a:solidFill>
              <a:latin typeface="Arial"/>
              <a:ea typeface="ＭＳ Ｐゴシック" pitchFamily="-106" charset="-128"/>
              <a:cs typeface="ＭＳ Ｐゴシック" pitchFamily="-106" charset="-128"/>
            </a:endParaRPr>
          </a:p>
          <a:p>
            <a:pPr lvl="0" indent="-457200" algn="l" eaLnBrk="0" hangingPunct="0">
              <a:lnSpc>
                <a:spcPts val="2400"/>
              </a:lnSpc>
              <a:spcBef>
                <a:spcPct val="75000"/>
              </a:spcBef>
              <a:buClr>
                <a:srgbClr val="000000"/>
              </a:buClr>
              <a:defRPr/>
            </a:pPr>
            <a:r>
              <a:rPr lang="zh-CN" altLang="en-US" sz="1600" b="0" u="none" kern="0" dirty="0" smtClean="0">
                <a:solidFill>
                  <a:srgbClr val="989898"/>
                </a:solidFill>
                <a:latin typeface="Arial"/>
                <a:ea typeface="ＭＳ Ｐゴシック" pitchFamily="-106" charset="-128"/>
                <a:cs typeface="ＭＳ Ｐゴシック" pitchFamily="-106" charset="-128"/>
              </a:rPr>
              <a:t>北京 </a:t>
            </a:r>
            <a:r>
              <a:rPr lang="en-US" sz="1600" b="0" u="none" kern="0" dirty="0" smtClean="0">
                <a:solidFill>
                  <a:srgbClr val="989898"/>
                </a:solidFill>
                <a:latin typeface="Arial"/>
                <a:ea typeface="ＭＳ Ｐゴシック" pitchFamily="-106" charset="-128"/>
                <a:cs typeface="ＭＳ Ｐゴシック" pitchFamily="-106" charset="-128"/>
              </a:rPr>
              <a:t>– 2011</a:t>
            </a:r>
            <a:r>
              <a:rPr lang="zh-CN" altLang="en-US" sz="1600" b="0" u="none" kern="0" dirty="0" smtClean="0">
                <a:solidFill>
                  <a:srgbClr val="989898"/>
                </a:solidFill>
                <a:latin typeface="Arial"/>
                <a:ea typeface="ＭＳ Ｐゴシック" pitchFamily="-106" charset="-128"/>
                <a:cs typeface="ＭＳ Ｐゴシック" pitchFamily="-106" charset="-128"/>
              </a:rPr>
              <a:t>年</a:t>
            </a:r>
            <a:r>
              <a:rPr lang="en-US" altLang="zh-CN" sz="1600" b="0" u="none" kern="0" dirty="0" smtClean="0">
                <a:solidFill>
                  <a:srgbClr val="989898"/>
                </a:solidFill>
                <a:latin typeface="Arial"/>
                <a:ea typeface="ＭＳ Ｐゴシック" pitchFamily="-106" charset="-128"/>
                <a:cs typeface="ＭＳ Ｐゴシック" pitchFamily="-106" charset="-128"/>
              </a:rPr>
              <a:t>9</a:t>
            </a:r>
            <a:r>
              <a:rPr lang="zh-CN" altLang="en-US" sz="1600" b="0" u="none" kern="0" dirty="0" smtClean="0">
                <a:solidFill>
                  <a:srgbClr val="989898"/>
                </a:solidFill>
                <a:latin typeface="Arial"/>
                <a:ea typeface="ＭＳ Ｐゴシック" pitchFamily="-106" charset="-128"/>
                <a:cs typeface="ＭＳ Ｐゴシック" pitchFamily="-106" charset="-128"/>
              </a:rPr>
              <a:t>月</a:t>
            </a:r>
            <a:r>
              <a:rPr lang="en-US" altLang="zh-CN" sz="1600" b="0" u="none" kern="0" dirty="0" smtClean="0">
                <a:solidFill>
                  <a:srgbClr val="989898"/>
                </a:solidFill>
                <a:latin typeface="Arial"/>
                <a:ea typeface="ＭＳ Ｐゴシック" pitchFamily="-106" charset="-128"/>
                <a:cs typeface="ＭＳ Ｐゴシック" pitchFamily="-106" charset="-128"/>
              </a:rPr>
              <a:t>6</a:t>
            </a:r>
            <a:r>
              <a:rPr lang="zh-CN" altLang="en-US" sz="1600" b="0" u="none" kern="0" dirty="0" smtClean="0">
                <a:solidFill>
                  <a:srgbClr val="989898"/>
                </a:solidFill>
                <a:latin typeface="Arial"/>
                <a:ea typeface="ＭＳ Ｐゴシック" pitchFamily="-106" charset="-128"/>
                <a:cs typeface="ＭＳ Ｐゴシック" pitchFamily="-106" charset="-128"/>
              </a:rPr>
              <a:t>日，星期二</a:t>
            </a:r>
            <a:endParaRPr lang="en-US" sz="1600" b="0" u="none" kern="0" dirty="0" smtClean="0">
              <a:solidFill>
                <a:srgbClr val="989898"/>
              </a:solidFill>
              <a:latin typeface="Arial"/>
              <a:ea typeface="ＭＳ Ｐゴシック" pitchFamily="-106" charset="-128"/>
              <a:cs typeface="ＭＳ Ｐゴシック" pitchFamily="-106" charset="-128"/>
            </a:endParaRPr>
          </a:p>
          <a:p>
            <a:pPr marL="0" marR="0" lvl="0" indent="-457200" algn="l" defTabSz="914400" rtl="0" eaLnBrk="0" fontAlgn="base" latinLnBrk="0" hangingPunct="0">
              <a:lnSpc>
                <a:spcPct val="100000"/>
              </a:lnSpc>
              <a:spcBef>
                <a:spcPct val="75000"/>
              </a:spcBef>
              <a:spcAft>
                <a:spcPct val="0"/>
              </a:spcAft>
              <a:buClr>
                <a:srgbClr val="000000"/>
              </a:buClr>
              <a:buSzTx/>
              <a:buFont typeface="Wingdings" pitchFamily="-106" charset="2"/>
              <a:buNone/>
              <a:tabLst/>
              <a:defRPr/>
            </a:pPr>
            <a:endParaRPr kumimoji="0" lang="en-US" sz="2000" b="0" i="0" u="none" strike="noStrike" kern="0" cap="none" spc="0" normalizeH="0" baseline="0" noProof="0" dirty="0">
              <a:ln>
                <a:noFill/>
              </a:ln>
              <a:solidFill>
                <a:srgbClr val="000000"/>
              </a:solidFill>
              <a:effectLst/>
              <a:uLnTx/>
              <a:uFillTx/>
              <a:latin typeface="Arial"/>
              <a:ea typeface="ＭＳ Ｐゴシック" pitchFamily="-106" charset="-128"/>
              <a:cs typeface="ＭＳ Ｐゴシック" pitchFamily="-106" charset="-128"/>
            </a:endParaRPr>
          </a:p>
        </p:txBody>
      </p:sp>
      <p:sp>
        <p:nvSpPr>
          <p:cNvPr id="14" name="Rectangle 6"/>
          <p:cNvSpPr>
            <a:spLocks noChangeArrowheads="1"/>
          </p:cNvSpPr>
          <p:nvPr/>
        </p:nvSpPr>
        <p:spPr bwMode="auto">
          <a:xfrm>
            <a:off x="1061231" y="346930"/>
            <a:ext cx="2132034" cy="666000"/>
          </a:xfrm>
          <a:prstGeom prst="rect">
            <a:avLst/>
          </a:prstGeom>
          <a:noFill/>
          <a:ln w="3175">
            <a:solidFill>
              <a:srgbClr val="FF0000"/>
            </a:solidFill>
            <a:miter lim="800000"/>
            <a:headEnd type="none" w="sm" len="sm"/>
            <a:tailEnd type="none" w="sm" len="sm"/>
          </a:ln>
        </p:spPr>
        <p:txBody>
          <a:bodyPr wrap="square" lIns="90000" tIns="46800" rIns="90000" bIns="46800" anchor="ctr">
            <a:spAutoFit/>
          </a:bodyPr>
          <a:lstStyle/>
          <a:p>
            <a:pPr marL="228600" indent="-228600" algn="l">
              <a:spcAft>
                <a:spcPts val="300"/>
              </a:spcAft>
            </a:pPr>
            <a:r>
              <a:rPr lang="en-GB" sz="1000" u="none" dirty="0" smtClean="0">
                <a:solidFill>
                  <a:srgbClr val="FF3300"/>
                </a:solidFill>
              </a:rPr>
              <a:t>Strictly Private and Confidential</a:t>
            </a:r>
          </a:p>
          <a:p>
            <a:pPr marL="228600" indent="-228600" algn="l">
              <a:spcAft>
                <a:spcPts val="300"/>
              </a:spcAft>
            </a:pPr>
            <a:r>
              <a:rPr lang="en-GB" sz="1000" u="none" dirty="0" smtClean="0">
                <a:solidFill>
                  <a:srgbClr val="FF3300"/>
                </a:solidFill>
              </a:rPr>
              <a:t>Not for Onward Distribution</a:t>
            </a:r>
          </a:p>
          <a:p>
            <a:pPr marL="228600" indent="-228600" algn="l">
              <a:spcAft>
                <a:spcPts val="300"/>
              </a:spcAft>
            </a:pPr>
            <a:r>
              <a:rPr lang="en-GB" sz="1000" u="none" dirty="0" smtClean="0">
                <a:solidFill>
                  <a:srgbClr val="FF3300"/>
                </a:solidFill>
              </a:rPr>
              <a:t>For Discussion Purposes Only</a:t>
            </a:r>
            <a:endParaRPr lang="en-GB" sz="1000" u="none" dirty="0">
              <a:solidFill>
                <a:srgbClr val="FF3300"/>
              </a:solidFill>
            </a:endParaRPr>
          </a:p>
        </p:txBody>
      </p:sp>
      <p:sp>
        <p:nvSpPr>
          <p:cNvPr id="16" name="TextBox 2"/>
          <p:cNvSpPr txBox="1">
            <a:spLocks noChangeArrowheads="1"/>
          </p:cNvSpPr>
          <p:nvPr/>
        </p:nvSpPr>
        <p:spPr bwMode="auto">
          <a:xfrm>
            <a:off x="6657315" y="346930"/>
            <a:ext cx="2878931" cy="153888"/>
          </a:xfrm>
          <a:prstGeom prst="rect">
            <a:avLst/>
          </a:prstGeom>
          <a:noFill/>
          <a:ln w="9525">
            <a:noFill/>
            <a:miter lim="800000"/>
            <a:headEnd/>
            <a:tailEnd/>
          </a:ln>
        </p:spPr>
        <p:txBody>
          <a:bodyPr lIns="0" tIns="0" rIns="0" bIns="0" anchor="b">
            <a:prstTxWarp prst="textNoShape">
              <a:avLst/>
            </a:prstTxWarp>
            <a:spAutoFit/>
          </a:bodyPr>
          <a:lstStyle/>
          <a:p>
            <a:pPr algn="r"/>
            <a:r>
              <a:rPr lang="en-US" sz="1000" u="none" dirty="0">
                <a:solidFill>
                  <a:srgbClr val="7399C6"/>
                </a:solidFill>
                <a:latin typeface="Univers 55" pitchFamily="-106" charset="0"/>
              </a:rPr>
              <a:t>SECURITIES DIVISION</a:t>
            </a:r>
          </a:p>
        </p:txBody>
      </p:sp>
      <p:grpSp>
        <p:nvGrpSpPr>
          <p:cNvPr id="17" name="Group 16"/>
          <p:cNvGrpSpPr/>
          <p:nvPr/>
        </p:nvGrpSpPr>
        <p:grpSpPr>
          <a:xfrm>
            <a:off x="5183307" y="2430463"/>
            <a:ext cx="4352939" cy="4024312"/>
            <a:chOff x="5180013" y="2430463"/>
            <a:chExt cx="4352939" cy="4024312"/>
          </a:xfrm>
        </p:grpSpPr>
        <p:grpSp>
          <p:nvGrpSpPr>
            <p:cNvPr id="18" name="Group 33"/>
            <p:cNvGrpSpPr/>
            <p:nvPr/>
          </p:nvGrpSpPr>
          <p:grpSpPr>
            <a:xfrm>
              <a:off x="5180010" y="2430463"/>
              <a:ext cx="4352792" cy="4024312"/>
              <a:chOff x="4781550" y="2430463"/>
              <a:chExt cx="4017963" cy="4024312"/>
            </a:xfrm>
          </p:grpSpPr>
          <p:pic>
            <p:nvPicPr>
              <p:cNvPr id="21" name="Picture 25" descr="met_tubes_small_2c.jpg"/>
              <p:cNvPicPr>
                <a:picLocks noChangeAspect="1"/>
              </p:cNvPicPr>
              <p:nvPr/>
            </p:nvPicPr>
            <p:blipFill>
              <a:blip r:embed="rId2" cstate="print"/>
              <a:stretch>
                <a:fillRect/>
              </a:stretch>
            </p:blipFill>
            <p:spPr bwMode="auto">
              <a:xfrm>
                <a:off x="7529513" y="3805238"/>
                <a:ext cx="1270000" cy="1270000"/>
              </a:xfrm>
              <a:prstGeom prst="rect">
                <a:avLst/>
              </a:prstGeom>
              <a:noFill/>
              <a:ln w="9525">
                <a:noFill/>
                <a:miter lim="800000"/>
                <a:headEnd/>
                <a:tailEnd/>
              </a:ln>
            </p:spPr>
          </p:pic>
          <p:pic>
            <p:nvPicPr>
              <p:cNvPr id="22" name="Picture 26" descr="met_tubes_sm_2a.jpg"/>
              <p:cNvPicPr>
                <a:picLocks noChangeAspect="1"/>
              </p:cNvPicPr>
              <p:nvPr/>
            </p:nvPicPr>
            <p:blipFill>
              <a:blip r:embed="rId3" cstate="print"/>
              <a:stretch>
                <a:fillRect/>
              </a:stretch>
            </p:blipFill>
            <p:spPr bwMode="auto">
              <a:xfrm>
                <a:off x="6156325" y="5184775"/>
                <a:ext cx="1270000" cy="1270000"/>
              </a:xfrm>
              <a:prstGeom prst="rect">
                <a:avLst/>
              </a:prstGeom>
              <a:noFill/>
              <a:ln w="9525">
                <a:noFill/>
                <a:miter lim="800000"/>
                <a:headEnd/>
                <a:tailEnd/>
              </a:ln>
            </p:spPr>
          </p:pic>
          <p:pic>
            <p:nvPicPr>
              <p:cNvPr id="23" name="Picture 27" descr="met_tubes_sm_2b.jpg"/>
              <p:cNvPicPr>
                <a:picLocks noChangeAspect="1"/>
              </p:cNvPicPr>
              <p:nvPr/>
            </p:nvPicPr>
            <p:blipFill>
              <a:blip r:embed="rId4" cstate="print"/>
              <a:stretch>
                <a:fillRect/>
              </a:stretch>
            </p:blipFill>
            <p:spPr bwMode="auto">
              <a:xfrm>
                <a:off x="4781550" y="5184775"/>
                <a:ext cx="1270000" cy="1270000"/>
              </a:xfrm>
              <a:prstGeom prst="rect">
                <a:avLst/>
              </a:prstGeom>
              <a:noFill/>
              <a:ln w="9525">
                <a:noFill/>
                <a:miter lim="800000"/>
                <a:headEnd/>
                <a:tailEnd/>
              </a:ln>
            </p:spPr>
          </p:pic>
          <p:pic>
            <p:nvPicPr>
              <p:cNvPr id="24" name="Picture 28" descr="met_tubes_1.jpg"/>
              <p:cNvPicPr>
                <a:picLocks noChangeAspect="1"/>
              </p:cNvPicPr>
              <p:nvPr/>
            </p:nvPicPr>
            <p:blipFill>
              <a:blip r:embed="rId5" cstate="print"/>
              <a:stretch>
                <a:fillRect/>
              </a:stretch>
            </p:blipFill>
            <p:spPr bwMode="auto">
              <a:xfrm>
                <a:off x="4781550" y="2430463"/>
                <a:ext cx="2646362" cy="2646362"/>
              </a:xfrm>
              <a:prstGeom prst="rect">
                <a:avLst/>
              </a:prstGeom>
              <a:noFill/>
              <a:ln w="9525">
                <a:noFill/>
                <a:miter lim="800000"/>
                <a:headEnd/>
                <a:tailEnd/>
              </a:ln>
            </p:spPr>
          </p:pic>
        </p:grpSp>
        <p:sp>
          <p:nvSpPr>
            <p:cNvPr id="19" name="Rectangle 8"/>
            <p:cNvSpPr>
              <a:spLocks noChangeArrowheads="1"/>
            </p:cNvSpPr>
            <p:nvPr/>
          </p:nvSpPr>
          <p:spPr bwMode="auto">
            <a:xfrm>
              <a:off x="8155398" y="5183755"/>
              <a:ext cx="1377554" cy="1270000"/>
            </a:xfrm>
            <a:prstGeom prst="rect">
              <a:avLst/>
            </a:prstGeom>
            <a:solidFill>
              <a:srgbClr val="7399C6"/>
            </a:solidFill>
            <a:ln w="3175">
              <a:noFill/>
              <a:round/>
              <a:headEnd/>
              <a:tailEnd/>
            </a:ln>
          </p:spPr>
          <p:txBody>
            <a:bodyPr lIns="0" tIns="0" rIns="0" bIns="0" anchor="b">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Rectangle 9"/>
            <p:cNvSpPr>
              <a:spLocks noChangeArrowheads="1"/>
            </p:cNvSpPr>
            <p:nvPr/>
          </p:nvSpPr>
          <p:spPr bwMode="auto">
            <a:xfrm>
              <a:off x="8155252" y="2430463"/>
              <a:ext cx="1377554" cy="1270000"/>
            </a:xfrm>
            <a:prstGeom prst="rect">
              <a:avLst/>
            </a:prstGeom>
            <a:solidFill>
              <a:srgbClr val="DBE2EF"/>
            </a:solidFill>
            <a:ln w="3175">
              <a:noFill/>
              <a:round/>
              <a:headEnd/>
              <a:tailEnd/>
            </a:ln>
          </p:spPr>
          <p:txBody>
            <a:bodyPr lIns="0" tIns="0" rIns="0" bIns="0" anchor="b">
              <a:prstTxWarp prst="textNoShape">
                <a:avLst/>
              </a:prstTxWarp>
            </a:bodyPr>
            <a:lstStyle/>
            <a:p>
              <a:pPr algn="ctr" eaLnBrk="0" hangingPunct="0"/>
              <a:endParaRPr lang="en-US" dirty="0"/>
            </a:p>
          </p:txBody>
        </p:sp>
      </p:grpSp>
      <p:sp>
        <p:nvSpPr>
          <p:cNvPr id="25" name="TextBox 5"/>
          <p:cNvSpPr txBox="1">
            <a:spLocks noChangeArrowheads="1"/>
          </p:cNvSpPr>
          <p:nvPr/>
        </p:nvSpPr>
        <p:spPr bwMode="auto">
          <a:xfrm>
            <a:off x="378068" y="4146451"/>
            <a:ext cx="4606626" cy="2308324"/>
          </a:xfrm>
          <a:prstGeom prst="rect">
            <a:avLst/>
          </a:prstGeom>
          <a:noFill/>
          <a:ln w="9525">
            <a:noFill/>
            <a:miter lim="800000"/>
            <a:headEnd/>
            <a:tailEnd/>
          </a:ln>
        </p:spPr>
        <p:txBody>
          <a:bodyPr wrap="square" lIns="0" rIns="0">
            <a:prstTxWarp prst="textNoShape">
              <a:avLst/>
            </a:prstTxWarp>
            <a:spAutoFit/>
          </a:bodyPr>
          <a:lstStyle>
            <a:defPPr>
              <a:defRPr lang="en-US"/>
            </a:defPPr>
            <a:lvl1pPr algn="ctr" rtl="0" eaLnBrk="0" fontAlgn="base" hangingPunct="0">
              <a:spcBef>
                <a:spcPct val="0"/>
              </a:spcBef>
              <a:spcAft>
                <a:spcPct val="0"/>
              </a:spcAft>
              <a:defRPr sz="1200" b="1" kern="1200">
                <a:solidFill>
                  <a:schemeClr val="tx1"/>
                </a:solidFill>
                <a:latin typeface="Arial" pitchFamily="-65" charset="0"/>
                <a:ea typeface="+mn-ea"/>
                <a:cs typeface="+mn-cs"/>
              </a:defRPr>
            </a:lvl1pPr>
            <a:lvl2pPr marL="457200" algn="ctr" rtl="0" eaLnBrk="0" fontAlgn="base" hangingPunct="0">
              <a:spcBef>
                <a:spcPct val="0"/>
              </a:spcBef>
              <a:spcAft>
                <a:spcPct val="0"/>
              </a:spcAft>
              <a:defRPr sz="1200" b="1" kern="1200">
                <a:solidFill>
                  <a:schemeClr val="tx1"/>
                </a:solidFill>
                <a:latin typeface="Arial" pitchFamily="-65" charset="0"/>
                <a:ea typeface="+mn-ea"/>
                <a:cs typeface="+mn-cs"/>
              </a:defRPr>
            </a:lvl2pPr>
            <a:lvl3pPr marL="914400" algn="ctr" rtl="0" eaLnBrk="0" fontAlgn="base" hangingPunct="0">
              <a:spcBef>
                <a:spcPct val="0"/>
              </a:spcBef>
              <a:spcAft>
                <a:spcPct val="0"/>
              </a:spcAft>
              <a:defRPr sz="1200" b="1" kern="1200">
                <a:solidFill>
                  <a:schemeClr val="tx1"/>
                </a:solidFill>
                <a:latin typeface="Arial" pitchFamily="-65" charset="0"/>
                <a:ea typeface="+mn-ea"/>
                <a:cs typeface="+mn-cs"/>
              </a:defRPr>
            </a:lvl3pPr>
            <a:lvl4pPr marL="1371600" algn="ctr" rtl="0" eaLnBrk="0" fontAlgn="base" hangingPunct="0">
              <a:spcBef>
                <a:spcPct val="0"/>
              </a:spcBef>
              <a:spcAft>
                <a:spcPct val="0"/>
              </a:spcAft>
              <a:defRPr sz="1200" b="1" kern="1200">
                <a:solidFill>
                  <a:schemeClr val="tx1"/>
                </a:solidFill>
                <a:latin typeface="Arial" pitchFamily="-65" charset="0"/>
                <a:ea typeface="+mn-ea"/>
                <a:cs typeface="+mn-cs"/>
              </a:defRPr>
            </a:lvl4pPr>
            <a:lvl5pPr marL="1828800" algn="ctr" rtl="0" eaLnBrk="0" fontAlgn="base" hangingPunct="0">
              <a:spcBef>
                <a:spcPct val="0"/>
              </a:spcBef>
              <a:spcAft>
                <a:spcPct val="0"/>
              </a:spcAft>
              <a:defRPr sz="1200" b="1" kern="1200">
                <a:solidFill>
                  <a:schemeClr val="tx1"/>
                </a:solidFill>
                <a:latin typeface="Arial" pitchFamily="-65" charset="0"/>
                <a:ea typeface="+mn-ea"/>
                <a:cs typeface="+mn-cs"/>
              </a:defRPr>
            </a:lvl5pPr>
            <a:lvl6pPr marL="2286000" algn="l" defTabSz="457200" rtl="0" eaLnBrk="1" latinLnBrk="0" hangingPunct="1">
              <a:defRPr sz="1200" b="1" kern="1200">
                <a:solidFill>
                  <a:schemeClr val="tx1"/>
                </a:solidFill>
                <a:latin typeface="Arial" pitchFamily="-65" charset="0"/>
                <a:ea typeface="+mn-ea"/>
                <a:cs typeface="+mn-cs"/>
              </a:defRPr>
            </a:lvl6pPr>
            <a:lvl7pPr marL="2743200" algn="l" defTabSz="457200" rtl="0" eaLnBrk="1" latinLnBrk="0" hangingPunct="1">
              <a:defRPr sz="1200" b="1" kern="1200">
                <a:solidFill>
                  <a:schemeClr val="tx1"/>
                </a:solidFill>
                <a:latin typeface="Arial" pitchFamily="-65" charset="0"/>
                <a:ea typeface="+mn-ea"/>
                <a:cs typeface="+mn-cs"/>
              </a:defRPr>
            </a:lvl7pPr>
            <a:lvl8pPr marL="3200400" algn="l" defTabSz="457200" rtl="0" eaLnBrk="1" latinLnBrk="0" hangingPunct="1">
              <a:defRPr sz="1200" b="1" kern="1200">
                <a:solidFill>
                  <a:schemeClr val="tx1"/>
                </a:solidFill>
                <a:latin typeface="Arial" pitchFamily="-65" charset="0"/>
                <a:ea typeface="+mn-ea"/>
                <a:cs typeface="+mn-cs"/>
              </a:defRPr>
            </a:lvl8pPr>
            <a:lvl9pPr marL="3657600" algn="l" defTabSz="457200" rtl="0" eaLnBrk="1" latinLnBrk="0" hangingPunct="1">
              <a:defRPr sz="1200" b="1" kern="1200">
                <a:solidFill>
                  <a:schemeClr val="tx1"/>
                </a:solidFill>
                <a:latin typeface="Arial" pitchFamily="-65" charset="0"/>
                <a:ea typeface="+mn-ea"/>
                <a:cs typeface="+mn-cs"/>
              </a:defRPr>
            </a:lvl9pPr>
          </a:lstStyle>
          <a:p>
            <a:pPr algn="l"/>
            <a:r>
              <a:rPr lang="en-US" sz="900" b="0" u="none" dirty="0" smtClean="0">
                <a:solidFill>
                  <a:schemeClr val="tx1">
                    <a:lumMod val="85000"/>
                    <a:lumOff val="15000"/>
                  </a:schemeClr>
                </a:solidFill>
              </a:rPr>
              <a:t>Prepared by a Goldman Sachs sales and trading desk, which may have a position in the products mentioned that is inconsistent with the views expressed in this material. In evaluating this material, you should know that it could have been previously provided to other clients and/or internal Goldman Sachs personnel, who could have already acted on it. This material is not independent advice and is not a product of Global Investment Research.</a:t>
            </a:r>
          </a:p>
          <a:p>
            <a:pPr algn="l"/>
            <a:endParaRPr lang="en-US" sz="900" b="0" u="none" dirty="0" smtClean="0">
              <a:solidFill>
                <a:schemeClr val="tx1">
                  <a:lumMod val="85000"/>
                  <a:lumOff val="15000"/>
                </a:schemeClr>
              </a:solidFill>
            </a:endParaRPr>
          </a:p>
          <a:p>
            <a:pPr algn="l"/>
            <a:r>
              <a:rPr lang="en-GB" sz="900" b="0" u="none" dirty="0" smtClean="0">
                <a:solidFill>
                  <a:schemeClr val="tx1">
                    <a:lumMod val="85000"/>
                    <a:lumOff val="15000"/>
                  </a:schemeClr>
                </a:solidFill>
              </a:rPr>
              <a:t>This material is intended for educational purposes only.  This does not constitute an offer or solicitation with respect to the purchase or sale of any security in any jurisdiction in which such an offer or solicitation is not authorized or to any person to whom it would be unlawful to make such offer or solicitation.</a:t>
            </a:r>
          </a:p>
          <a:p>
            <a:pPr algn="l"/>
            <a:endParaRPr lang="en-GB" sz="900" b="0" u="none" dirty="0" smtClean="0">
              <a:solidFill>
                <a:schemeClr val="tx1">
                  <a:lumMod val="85000"/>
                  <a:lumOff val="15000"/>
                </a:schemeClr>
              </a:solidFill>
            </a:endParaRPr>
          </a:p>
          <a:p>
            <a:pPr algn="l"/>
            <a:r>
              <a:rPr lang="en-GB" sz="900" b="0" u="none" dirty="0" smtClean="0">
                <a:solidFill>
                  <a:schemeClr val="tx1">
                    <a:lumMod val="85000"/>
                    <a:lumOff val="15000"/>
                  </a:schemeClr>
                </a:solidFill>
              </a:rPr>
              <a:t>The non-English translation of this material has been provided for your convenience and information only. We make no representations as to the accuracy and/or completeness of the translation. In the event of any inconsistency between the non-English version of this material and the English version, the English version shall prevail.</a:t>
            </a:r>
            <a:endParaRPr lang="en-US" sz="900" b="0" u="none" dirty="0">
              <a:solidFill>
                <a:schemeClr val="tx1">
                  <a:lumMod val="85000"/>
                  <a:lumOff val="15000"/>
                </a:schemeClr>
              </a:solidFill>
            </a:endParaRPr>
          </a:p>
        </p:txBody>
      </p:sp>
      <p:grpSp>
        <p:nvGrpSpPr>
          <p:cNvPr id="26" name="Group 25"/>
          <p:cNvGrpSpPr/>
          <p:nvPr/>
        </p:nvGrpSpPr>
        <p:grpSpPr>
          <a:xfrm>
            <a:off x="284399" y="349311"/>
            <a:ext cx="666000" cy="666000"/>
            <a:chOff x="347134" y="360363"/>
            <a:chExt cx="672884" cy="662400"/>
          </a:xfrm>
        </p:grpSpPr>
        <p:sp>
          <p:nvSpPr>
            <p:cNvPr id="27"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8" name="Group 21"/>
            <p:cNvGrpSpPr/>
            <p:nvPr/>
          </p:nvGrpSpPr>
          <p:grpSpPr>
            <a:xfrm>
              <a:off x="380317" y="403839"/>
              <a:ext cx="599144" cy="248876"/>
              <a:chOff x="380317" y="403839"/>
              <a:chExt cx="599144" cy="248876"/>
            </a:xfrm>
          </p:grpSpPr>
          <p:sp>
            <p:nvSpPr>
              <p:cNvPr id="29"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8"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pic>
        <p:nvPicPr>
          <p:cNvPr id="39" name="Picture 2"/>
          <p:cNvPicPr>
            <a:picLocks noChangeAspect="1" noChangeArrowheads="1"/>
          </p:cNvPicPr>
          <p:nvPr/>
        </p:nvPicPr>
        <p:blipFill>
          <a:blip r:embed="rId6"/>
          <a:srcRect/>
          <a:stretch>
            <a:fillRect/>
          </a:stretch>
        </p:blipFill>
        <p:spPr bwMode="auto">
          <a:xfrm>
            <a:off x="8528704" y="0"/>
            <a:ext cx="1377296" cy="337625"/>
          </a:xfrm>
          <a:prstGeom prst="rect">
            <a:avLst/>
          </a:prstGeom>
          <a:noFill/>
          <a:ln w="9525">
            <a:noFill/>
            <a:miter lim="800000"/>
            <a:headEnd/>
            <a:tailEnd/>
          </a:ln>
          <a:effectLst/>
        </p:spPr>
      </p:pic>
      <p:pic>
        <p:nvPicPr>
          <p:cNvPr id="40" name="Picture 3"/>
          <p:cNvPicPr>
            <a:picLocks noChangeAspect="1" noChangeArrowheads="1"/>
          </p:cNvPicPr>
          <p:nvPr/>
        </p:nvPicPr>
        <p:blipFill>
          <a:blip r:embed="rId7"/>
          <a:srcRect/>
          <a:stretch>
            <a:fillRect/>
          </a:stretch>
        </p:blipFill>
        <p:spPr bwMode="auto">
          <a:xfrm>
            <a:off x="6956474" y="0"/>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9</a:t>
            </a:fld>
            <a:endParaRPr lang="es-ES" smtClean="0"/>
          </a:p>
        </p:txBody>
      </p:sp>
      <p:sp>
        <p:nvSpPr>
          <p:cNvPr id="17412" name="Text Box 9"/>
          <p:cNvSpPr txBox="1">
            <a:spLocks noChangeArrowheads="1"/>
          </p:cNvSpPr>
          <p:nvPr/>
        </p:nvSpPr>
        <p:spPr bwMode="auto">
          <a:xfrm>
            <a:off x="354603" y="1263600"/>
            <a:ext cx="3470400" cy="2666114"/>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另一个使用移动平均的简单衍生物分析。可使用的定义很多种，但同样，最终目的是为了尽可能地使信号变得明确。记住这一点，下面的规则就会很好用了：</a:t>
            </a:r>
            <a:endParaRPr lang="en-US" sz="1400" b="0" u="none" dirty="0" smtClean="0">
              <a:solidFill>
                <a:srgbClr val="000099"/>
              </a:solidFill>
              <a:cs typeface="Arial" charset="0"/>
            </a:endParaRPr>
          </a:p>
          <a:p>
            <a:pPr marL="457200" indent="-457200" algn="l">
              <a:spcBef>
                <a:spcPct val="50000"/>
              </a:spcBef>
              <a:buFont typeface="Wingdings" pitchFamily="2" charset="2"/>
              <a:buChar char="Ø"/>
            </a:pPr>
            <a:r>
              <a:rPr lang="zh-CN" altLang="en-US" sz="1400" u="none" dirty="0" smtClean="0">
                <a:solidFill>
                  <a:srgbClr val="000099"/>
                </a:solidFill>
                <a:cs typeface="Arial" charset="0"/>
              </a:rPr>
              <a:t>牛市交叉点（</a:t>
            </a:r>
            <a:r>
              <a:rPr lang="en-US" sz="1400" u="none" dirty="0" smtClean="0">
                <a:solidFill>
                  <a:srgbClr val="000099"/>
                </a:solidFill>
                <a:cs typeface="Arial" charset="0"/>
              </a:rPr>
              <a:t>BULLISH-CROSS</a:t>
            </a:r>
            <a:r>
              <a:rPr lang="zh-CN" altLang="en-US" sz="1400" u="none" dirty="0" smtClean="0">
                <a:solidFill>
                  <a:srgbClr val="000099"/>
                </a:solidFill>
                <a:cs typeface="Arial" charset="0"/>
              </a:rPr>
              <a:t>）</a:t>
            </a:r>
            <a:r>
              <a:rPr lang="en-US" sz="1400" b="0" u="none" dirty="0" smtClean="0">
                <a:solidFill>
                  <a:srgbClr val="000099"/>
                </a:solidFill>
                <a:cs typeface="Arial" charset="0"/>
              </a:rPr>
              <a:t> = </a:t>
            </a:r>
            <a:r>
              <a:rPr lang="zh-CN" altLang="en-US" sz="1400" b="0" u="none" dirty="0" smtClean="0">
                <a:solidFill>
                  <a:srgbClr val="000099"/>
                </a:solidFill>
                <a:cs typeface="Arial" charset="0"/>
              </a:rPr>
              <a:t>短期移动平均高于</a:t>
            </a:r>
            <a:r>
              <a:rPr lang="zh-CN" altLang="en-US" sz="1400" b="0" dirty="0" smtClean="0">
                <a:solidFill>
                  <a:srgbClr val="000099"/>
                </a:solidFill>
                <a:cs typeface="Arial" charset="0"/>
              </a:rPr>
              <a:t>已处于上升趋势</a:t>
            </a:r>
            <a:r>
              <a:rPr lang="zh-CN" altLang="en-US" sz="1400" b="0" u="none" dirty="0" smtClean="0">
                <a:solidFill>
                  <a:srgbClr val="000099"/>
                </a:solidFill>
                <a:cs typeface="Arial" charset="0"/>
              </a:rPr>
              <a:t>的长期平均</a:t>
            </a:r>
            <a:endParaRPr lang="en-US" sz="1400" b="0" u="none" dirty="0" smtClean="0">
              <a:solidFill>
                <a:srgbClr val="000099"/>
              </a:solidFill>
              <a:cs typeface="Arial" charset="0"/>
            </a:endParaRPr>
          </a:p>
          <a:p>
            <a:pPr marL="457200" indent="-457200" algn="l">
              <a:spcBef>
                <a:spcPct val="50000"/>
              </a:spcBef>
              <a:buFont typeface="Wingdings" pitchFamily="2" charset="2"/>
              <a:buChar char="Ø"/>
            </a:pPr>
            <a:r>
              <a:rPr lang="zh-CN" altLang="en-US" sz="1400" u="none" dirty="0" smtClean="0">
                <a:solidFill>
                  <a:srgbClr val="000099"/>
                </a:solidFill>
                <a:cs typeface="Arial" charset="0"/>
              </a:rPr>
              <a:t>熊市交叉点（</a:t>
            </a:r>
            <a:r>
              <a:rPr lang="en-US" sz="1400" u="none" dirty="0" smtClean="0">
                <a:solidFill>
                  <a:srgbClr val="000099"/>
                </a:solidFill>
                <a:cs typeface="Arial" charset="0"/>
              </a:rPr>
              <a:t>BEARISH-CROSS</a:t>
            </a:r>
            <a:r>
              <a:rPr lang="zh-CN" altLang="en-US" sz="1400" u="none" dirty="0" smtClean="0">
                <a:solidFill>
                  <a:srgbClr val="000099"/>
                </a:solidFill>
                <a:cs typeface="Arial" charset="0"/>
              </a:rPr>
              <a:t>）</a:t>
            </a:r>
            <a:r>
              <a:rPr lang="en-US" sz="1400" b="0" u="none" dirty="0" smtClean="0">
                <a:solidFill>
                  <a:srgbClr val="000099"/>
                </a:solidFill>
                <a:cs typeface="Arial" charset="0"/>
              </a:rPr>
              <a:t> = </a:t>
            </a:r>
            <a:r>
              <a:rPr lang="zh-CN" altLang="en-US" sz="1400" b="0" u="none" dirty="0" smtClean="0">
                <a:solidFill>
                  <a:srgbClr val="000099"/>
                </a:solidFill>
                <a:cs typeface="Arial" charset="0"/>
              </a:rPr>
              <a:t>短期移动平均低于</a:t>
            </a:r>
            <a:r>
              <a:rPr lang="zh-CN" altLang="en-US" sz="1400" b="0" dirty="0" smtClean="0">
                <a:solidFill>
                  <a:srgbClr val="000099"/>
                </a:solidFill>
                <a:cs typeface="Arial" charset="0"/>
              </a:rPr>
              <a:t>已处于下降趋势</a:t>
            </a:r>
            <a:r>
              <a:rPr lang="zh-CN" altLang="en-US" sz="1400" b="0" u="none" dirty="0" smtClean="0">
                <a:solidFill>
                  <a:srgbClr val="000099"/>
                </a:solidFill>
                <a:cs typeface="Arial" charset="0"/>
              </a:rPr>
              <a:t>的长期平均</a:t>
            </a:r>
            <a:endParaRPr lang="en-US" sz="1400" b="0" u="none" dirty="0" smtClean="0">
              <a:solidFill>
                <a:srgbClr val="000099"/>
              </a:solidFill>
              <a:cs typeface="Arial" charset="0"/>
            </a:endParaRP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移动平均交汇点</a:t>
            </a:r>
            <a:r>
              <a:rPr lang="en-GB" u="none" kern="0" dirty="0" smtClean="0">
                <a:latin typeface="Calibri" pitchFamily="34" charset="0"/>
              </a:rPr>
              <a:t>: </a:t>
            </a:r>
            <a:r>
              <a:rPr lang="zh-CN" altLang="en-US" u="none" kern="0" dirty="0" smtClean="0">
                <a:latin typeface="Calibri" pitchFamily="34" charset="0"/>
              </a:rPr>
              <a:t>有用，但需严格</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35" name="Line 7"/>
          <p:cNvSpPr>
            <a:spLocks noChangeShapeType="1"/>
          </p:cNvSpPr>
          <p:nvPr/>
        </p:nvSpPr>
        <p:spPr bwMode="auto">
          <a:xfrm>
            <a:off x="315913" y="4751955"/>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6" name="Text Box 8"/>
          <p:cNvSpPr txBox="1">
            <a:spLocks noChangeArrowheads="1"/>
          </p:cNvSpPr>
          <p:nvPr/>
        </p:nvSpPr>
        <p:spPr bwMode="auto">
          <a:xfrm>
            <a:off x="384175" y="4911323"/>
            <a:ext cx="3470275" cy="942566"/>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2E7E41"/>
                </a:solidFill>
                <a:cs typeface="Arial" charset="0"/>
              </a:rPr>
              <a:t>将上述规则用于</a:t>
            </a:r>
            <a:r>
              <a:rPr lang="zh-CN" altLang="en-US" sz="1400" u="none" dirty="0" smtClean="0">
                <a:solidFill>
                  <a:srgbClr val="2E7E41"/>
                </a:solidFill>
                <a:cs typeface="Arial" charset="0"/>
              </a:rPr>
              <a:t>欧洲美元</a:t>
            </a:r>
            <a:r>
              <a:rPr lang="en-US" altLang="zh-CN" sz="1400" u="none" dirty="0" smtClean="0">
                <a:solidFill>
                  <a:srgbClr val="2E7E41"/>
                </a:solidFill>
                <a:cs typeface="Arial" charset="0"/>
              </a:rPr>
              <a:t>55</a:t>
            </a:r>
            <a:r>
              <a:rPr lang="zh-CN" altLang="en-US" sz="1400" u="none" dirty="0" smtClean="0">
                <a:solidFill>
                  <a:srgbClr val="2E7E41"/>
                </a:solidFill>
                <a:cs typeface="Arial" charset="0"/>
              </a:rPr>
              <a:t>天和</a:t>
            </a:r>
            <a:r>
              <a:rPr lang="en-US" altLang="zh-CN" sz="1400" u="none" dirty="0" smtClean="0">
                <a:solidFill>
                  <a:srgbClr val="2E7E41"/>
                </a:solidFill>
                <a:cs typeface="Arial" charset="0"/>
              </a:rPr>
              <a:t>200</a:t>
            </a:r>
            <a:r>
              <a:rPr lang="zh-CN" altLang="en-US" sz="1400" u="none" dirty="0" smtClean="0">
                <a:solidFill>
                  <a:srgbClr val="2E7E41"/>
                </a:solidFill>
                <a:cs typeface="Arial" charset="0"/>
              </a:rPr>
              <a:t>天移动平均线</a:t>
            </a:r>
            <a:r>
              <a:rPr lang="zh-CN" altLang="en-US" sz="1400" b="0" u="none" dirty="0" smtClean="0">
                <a:solidFill>
                  <a:srgbClr val="2E7E41"/>
                </a:solidFill>
                <a:cs typeface="Arial" charset="0"/>
              </a:rPr>
              <a:t>（在右边的图表中分别用蓝色和绿色标出），在过去</a:t>
            </a:r>
            <a:r>
              <a:rPr lang="en-US" altLang="zh-CN" sz="1400" b="0" u="none" dirty="0" smtClean="0">
                <a:solidFill>
                  <a:srgbClr val="2E7E41"/>
                </a:solidFill>
                <a:cs typeface="Arial" charset="0"/>
              </a:rPr>
              <a:t>10</a:t>
            </a:r>
            <a:r>
              <a:rPr lang="zh-CN" altLang="en-US" sz="1400" b="0" u="none" dirty="0" smtClean="0">
                <a:solidFill>
                  <a:srgbClr val="2E7E41"/>
                </a:solidFill>
                <a:cs typeface="Arial" charset="0"/>
              </a:rPr>
              <a:t>年当中一直十分灵验。</a:t>
            </a:r>
            <a:endParaRPr lang="en-US" sz="1400" b="0" u="none" dirty="0">
              <a:solidFill>
                <a:srgbClr val="2E7E41"/>
              </a:solidFill>
              <a:cs typeface="Arial" charset="0"/>
            </a:endParaRPr>
          </a:p>
        </p:txBody>
      </p:sp>
      <p:sp>
        <p:nvSpPr>
          <p:cNvPr id="38"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2050" name="Picture 2"/>
          <p:cNvPicPr>
            <a:picLocks noChangeArrowheads="1"/>
          </p:cNvPicPr>
          <p:nvPr/>
        </p:nvPicPr>
        <p:blipFill>
          <a:blip r:embed="rId5" cstate="print"/>
          <a:srcRect/>
          <a:stretch>
            <a:fillRect/>
          </a:stretch>
        </p:blipFill>
        <p:spPr bwMode="auto">
          <a:xfrm>
            <a:off x="3999428" y="1263600"/>
            <a:ext cx="5580000" cy="3960000"/>
          </a:xfrm>
          <a:prstGeom prst="rect">
            <a:avLst/>
          </a:prstGeom>
          <a:noFill/>
          <a:ln w="9525">
            <a:noFill/>
            <a:miter lim="800000"/>
            <a:headEnd/>
            <a:tailEnd/>
          </a:ln>
        </p:spPr>
      </p:pic>
      <p:pic>
        <p:nvPicPr>
          <p:cNvPr id="37" name="Picture 2"/>
          <p:cNvPicPr>
            <a:picLocks noChangeAspect="1" noChangeArrowheads="1"/>
          </p:cNvPicPr>
          <p:nvPr/>
        </p:nvPicPr>
        <p:blipFill>
          <a:blip r:embed="rId6"/>
          <a:srcRect/>
          <a:stretch>
            <a:fillRect/>
          </a:stretch>
        </p:blipFill>
        <p:spPr bwMode="auto">
          <a:xfrm>
            <a:off x="8042929" y="6279356"/>
            <a:ext cx="1377296" cy="3376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a:srcRect/>
          <a:stretch>
            <a:fillRect/>
          </a:stretch>
        </p:blipFill>
        <p:spPr bwMode="auto">
          <a:xfrm>
            <a:off x="6470699" y="6279356"/>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10</a:t>
            </a:fld>
            <a:endParaRPr lang="es-ES" smtClean="0"/>
          </a:p>
        </p:txBody>
      </p:sp>
      <p:sp>
        <p:nvSpPr>
          <p:cNvPr id="17412" name="Text Box 9"/>
          <p:cNvSpPr txBox="1">
            <a:spLocks noChangeArrowheads="1"/>
          </p:cNvSpPr>
          <p:nvPr/>
        </p:nvSpPr>
        <p:spPr bwMode="auto">
          <a:xfrm>
            <a:off x="354603" y="1263599"/>
            <a:ext cx="2372413" cy="3527889"/>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首先，布林通道如果孤立使用可能并无太大价值，即，它必须被作为“构建观点”</a:t>
            </a:r>
            <a:r>
              <a:rPr lang="zh-CN" altLang="en-US" sz="1400" u="none" dirty="0" smtClean="0">
                <a:solidFill>
                  <a:srgbClr val="000099"/>
                </a:solidFill>
                <a:cs typeface="Arial" charset="0"/>
              </a:rPr>
              <a:t>过程中的一个要素</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如果单独使用的话，布林通道很可能会给出过于频繁的买卖信号，导致止盈前过早平仓或过早逆势建仓。</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总而言之，</a:t>
            </a:r>
            <a:r>
              <a:rPr lang="zh-CN" altLang="en-US" sz="1400" u="none" dirty="0" smtClean="0">
                <a:solidFill>
                  <a:srgbClr val="000099"/>
                </a:solidFill>
                <a:cs typeface="Arial" charset="0"/>
              </a:rPr>
              <a:t>可将该指标用于信号检验</a:t>
            </a:r>
            <a:r>
              <a:rPr lang="zh-CN" altLang="en-US" sz="1400" b="0" u="none" dirty="0" smtClean="0">
                <a:solidFill>
                  <a:srgbClr val="000099"/>
                </a:solidFill>
                <a:cs typeface="Arial" charset="0"/>
              </a:rPr>
              <a:t>，但不要将其本身作为买卖信号。</a:t>
            </a:r>
            <a:endParaRPr lang="en-US" sz="1400" b="0" u="none" dirty="0" smtClean="0">
              <a:solidFill>
                <a:srgbClr val="000099"/>
              </a:solidFill>
              <a:cs typeface="Arial" charset="0"/>
            </a:endParaRP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布林通道</a:t>
            </a:r>
            <a:r>
              <a:rPr lang="en-GB" u="none" kern="0" dirty="0" smtClean="0">
                <a:latin typeface="Calibri" pitchFamily="34" charset="0"/>
              </a:rPr>
              <a:t>: </a:t>
            </a:r>
            <a:r>
              <a:rPr lang="zh-CN" altLang="en-US" u="none" kern="0" dirty="0" smtClean="0">
                <a:latin typeface="Calibri" pitchFamily="34" charset="0"/>
              </a:rPr>
              <a:t>波动校正的轨道线</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39" name="Line 7"/>
          <p:cNvSpPr>
            <a:spLocks noChangeShapeType="1"/>
          </p:cNvSpPr>
          <p:nvPr/>
        </p:nvSpPr>
        <p:spPr bwMode="auto">
          <a:xfrm rot="5400000">
            <a:off x="532652" y="3750289"/>
            <a:ext cx="4766948" cy="0"/>
          </a:xfrm>
          <a:prstGeom prst="line">
            <a:avLst/>
          </a:prstGeom>
          <a:noFill/>
          <a:ln w="6350">
            <a:solidFill>
              <a:schemeClr val="bg2"/>
            </a:solidFill>
            <a:round/>
            <a:headEnd type="none" w="sm" len="sm"/>
            <a:tailEnd/>
          </a:ln>
        </p:spPr>
        <p:txBody>
          <a:bodyPr wrap="square" lIns="90000" tIns="46800" rIns="90000" bIns="46800">
            <a:spAutoFit/>
          </a:bodyPr>
          <a:lstStyle/>
          <a:p>
            <a:endParaRPr lang="en-GB"/>
          </a:p>
        </p:txBody>
      </p:sp>
      <p:sp>
        <p:nvSpPr>
          <p:cNvPr id="41" name="Text Box 2"/>
          <p:cNvSpPr txBox="1">
            <a:spLocks noChangeArrowheads="1"/>
          </p:cNvSpPr>
          <p:nvPr/>
        </p:nvSpPr>
        <p:spPr bwMode="auto">
          <a:xfrm>
            <a:off x="3268618" y="1263599"/>
            <a:ext cx="6304260" cy="4528163"/>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pPr>
            <a:r>
              <a:rPr lang="zh-CN" altLang="en-US" sz="1400" dirty="0" smtClean="0">
                <a:solidFill>
                  <a:srgbClr val="00B050"/>
                </a:solidFill>
                <a:cs typeface="Arial" charset="0"/>
              </a:rPr>
              <a:t>布林通道是如何算出的</a:t>
            </a:r>
            <a:endParaRPr lang="en-US" sz="1400" dirty="0" smtClean="0">
              <a:solidFill>
                <a:srgbClr val="00B050"/>
              </a:solidFill>
              <a:cs typeface="Arial" charset="0"/>
            </a:endParaRPr>
          </a:p>
          <a:p>
            <a:pPr algn="l">
              <a:spcBef>
                <a:spcPct val="50000"/>
              </a:spcBef>
            </a:pPr>
            <a:r>
              <a:rPr lang="zh-CN" altLang="en-US" sz="1400" b="0" u="none" dirty="0" smtClean="0">
                <a:solidFill>
                  <a:srgbClr val="000080"/>
                </a:solidFill>
                <a:cs typeface="Arial" charset="0"/>
              </a:rPr>
              <a:t>计算布林通道的方法分为六个步骤，其中涉及两个变量；</a:t>
            </a:r>
            <a:r>
              <a:rPr lang="en-US" sz="1400" u="none" dirty="0" smtClean="0">
                <a:solidFill>
                  <a:srgbClr val="00B050"/>
                </a:solidFill>
                <a:cs typeface="Arial" charset="0"/>
              </a:rPr>
              <a:t> ‘x’</a:t>
            </a:r>
            <a:r>
              <a:rPr lang="zh-CN" altLang="en-US" sz="1400" b="0" u="none" dirty="0" smtClean="0">
                <a:solidFill>
                  <a:srgbClr val="000080"/>
                </a:solidFill>
                <a:cs typeface="Arial" charset="0"/>
              </a:rPr>
              <a:t>是用于计算布林通道移动平均线的天数，</a:t>
            </a:r>
            <a:r>
              <a:rPr lang="en-US" sz="1400" u="none" dirty="0" smtClean="0">
                <a:solidFill>
                  <a:srgbClr val="00B050"/>
                </a:solidFill>
                <a:cs typeface="Arial" charset="0"/>
              </a:rPr>
              <a:t> ‘y’</a:t>
            </a:r>
            <a:r>
              <a:rPr lang="zh-CN" altLang="en-US" sz="1400" b="0" u="none" dirty="0" smtClean="0">
                <a:solidFill>
                  <a:srgbClr val="000080"/>
                </a:solidFill>
                <a:cs typeface="Arial" charset="0"/>
              </a:rPr>
              <a:t>是轨道偏离移动平均线的标准差数量。</a:t>
            </a:r>
            <a:endParaRPr lang="en-US" sz="1400" b="0" u="none" dirty="0" smtClean="0">
              <a:solidFill>
                <a:srgbClr val="000080"/>
              </a:solidFill>
              <a:cs typeface="Arial" charset="0"/>
            </a:endParaRPr>
          </a:p>
          <a:p>
            <a:pPr algn="l">
              <a:spcBef>
                <a:spcPct val="50000"/>
              </a:spcBef>
            </a:pPr>
            <a:endParaRPr lang="en-US" sz="400" b="0" u="none"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计算时期</a:t>
            </a:r>
            <a:r>
              <a:rPr lang="en-US" sz="800" u="none" dirty="0" smtClean="0">
                <a:solidFill>
                  <a:srgbClr val="00B050"/>
                </a:solidFill>
                <a:cs typeface="Arial" charset="0"/>
              </a:rPr>
              <a:t>‘x’</a:t>
            </a:r>
            <a:r>
              <a:rPr lang="zh-CN" altLang="en-US" sz="800" b="0" u="none" dirty="0" smtClean="0">
                <a:solidFill>
                  <a:srgbClr val="000080"/>
                </a:solidFill>
                <a:cs typeface="Arial" charset="0"/>
              </a:rPr>
              <a:t>内的</a:t>
            </a:r>
            <a:r>
              <a:rPr lang="zh-CN" altLang="en-US" sz="800" b="0" dirty="0" smtClean="0">
                <a:solidFill>
                  <a:srgbClr val="000080"/>
                </a:solidFill>
                <a:cs typeface="Arial" charset="0"/>
              </a:rPr>
              <a:t>算术平均数</a:t>
            </a:r>
            <a:r>
              <a:rPr lang="zh-CN" altLang="en-US" sz="800" b="0" u="none" dirty="0" smtClean="0">
                <a:solidFill>
                  <a:srgbClr val="000080"/>
                </a:solidFill>
                <a:cs typeface="Arial" charset="0"/>
              </a:rPr>
              <a:t>，用作</a:t>
            </a:r>
            <a:r>
              <a:rPr lang="zh-CN" altLang="en-US" sz="800" b="0" dirty="0" smtClean="0">
                <a:solidFill>
                  <a:srgbClr val="000080"/>
                </a:solidFill>
                <a:cs typeface="Arial" charset="0"/>
              </a:rPr>
              <a:t>移动平均</a:t>
            </a:r>
            <a:endParaRPr lang="en-US" sz="800" b="0"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从单个数值中减去</a:t>
            </a:r>
            <a:r>
              <a:rPr lang="zh-CN" altLang="en-US" sz="800" b="0" dirty="0" smtClean="0">
                <a:solidFill>
                  <a:srgbClr val="000080"/>
                </a:solidFill>
                <a:cs typeface="Arial" charset="0"/>
              </a:rPr>
              <a:t>算术平均数</a:t>
            </a:r>
            <a:r>
              <a:rPr lang="zh-CN" altLang="en-US" sz="800" b="0" u="none" dirty="0" smtClean="0">
                <a:solidFill>
                  <a:srgbClr val="000080"/>
                </a:solidFill>
                <a:cs typeface="Arial" charset="0"/>
              </a:rPr>
              <a:t>，求得</a:t>
            </a:r>
            <a:r>
              <a:rPr lang="zh-CN" altLang="en-US" sz="800" b="0" dirty="0" smtClean="0">
                <a:solidFill>
                  <a:srgbClr val="000080"/>
                </a:solidFill>
                <a:cs typeface="Arial" charset="0"/>
              </a:rPr>
              <a:t>原始离差</a:t>
            </a:r>
            <a:r>
              <a:rPr lang="zh-CN" altLang="en-US" sz="800" b="0" u="none" dirty="0" smtClean="0">
                <a:solidFill>
                  <a:srgbClr val="000080"/>
                </a:solidFill>
                <a:cs typeface="Arial" charset="0"/>
              </a:rPr>
              <a:t>。</a:t>
            </a:r>
            <a:endParaRPr lang="en-US" sz="800" b="0" i="1"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将</a:t>
            </a:r>
            <a:r>
              <a:rPr lang="zh-CN" altLang="en-US" sz="800" b="0" dirty="0" smtClean="0">
                <a:solidFill>
                  <a:srgbClr val="000080"/>
                </a:solidFill>
                <a:cs typeface="Arial" charset="0"/>
              </a:rPr>
              <a:t>原始离差</a:t>
            </a:r>
            <a:r>
              <a:rPr lang="zh-CN" altLang="en-US" sz="800" b="0" u="none" dirty="0" smtClean="0">
                <a:solidFill>
                  <a:srgbClr val="000080"/>
                </a:solidFill>
                <a:cs typeface="Arial" charset="0"/>
              </a:rPr>
              <a:t>平方，求得</a:t>
            </a:r>
            <a:r>
              <a:rPr lang="zh-CN" altLang="en-US" sz="800" b="0" dirty="0" smtClean="0">
                <a:solidFill>
                  <a:srgbClr val="000080"/>
                </a:solidFill>
                <a:cs typeface="Arial" charset="0"/>
              </a:rPr>
              <a:t>方差</a:t>
            </a:r>
            <a:r>
              <a:rPr lang="zh-CN" altLang="en-US" sz="800" b="0" u="none" dirty="0" smtClean="0">
                <a:solidFill>
                  <a:srgbClr val="000080"/>
                </a:solidFill>
                <a:cs typeface="Arial" charset="0"/>
              </a:rPr>
              <a:t>；</a:t>
            </a:r>
            <a:endParaRPr lang="en-US" sz="800" b="0" i="1"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将所有</a:t>
            </a:r>
            <a:r>
              <a:rPr lang="zh-CN" altLang="en-US" sz="800" b="0" dirty="0" smtClean="0">
                <a:solidFill>
                  <a:srgbClr val="000080"/>
                </a:solidFill>
                <a:cs typeface="Arial" charset="0"/>
              </a:rPr>
              <a:t>方差</a:t>
            </a:r>
            <a:r>
              <a:rPr lang="zh-CN" altLang="en-US" sz="800" b="0" u="none" dirty="0" smtClean="0">
                <a:solidFill>
                  <a:srgbClr val="000080"/>
                </a:solidFill>
                <a:cs typeface="Arial" charset="0"/>
              </a:rPr>
              <a:t>相加，得到</a:t>
            </a:r>
            <a:r>
              <a:rPr lang="zh-CN" altLang="en-US" sz="800" b="0" dirty="0" smtClean="0">
                <a:solidFill>
                  <a:srgbClr val="000080"/>
                </a:solidFill>
                <a:cs typeface="Arial" charset="0"/>
              </a:rPr>
              <a:t>方差算术和</a:t>
            </a:r>
            <a:r>
              <a:rPr lang="zh-CN" altLang="en-US" sz="800" b="0" u="none" dirty="0" smtClean="0">
                <a:solidFill>
                  <a:srgbClr val="000080"/>
                </a:solidFill>
                <a:cs typeface="Arial" charset="0"/>
              </a:rPr>
              <a:t>。</a:t>
            </a:r>
            <a:endParaRPr lang="en-US" sz="800" b="0" i="1"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用</a:t>
            </a:r>
            <a:r>
              <a:rPr lang="zh-CN" altLang="en-US" sz="800" b="0" dirty="0" smtClean="0">
                <a:solidFill>
                  <a:srgbClr val="000080"/>
                </a:solidFill>
                <a:cs typeface="Arial" charset="0"/>
              </a:rPr>
              <a:t>方差算术和</a:t>
            </a:r>
            <a:r>
              <a:rPr lang="zh-CN" altLang="en-US" sz="800" b="0" u="none" dirty="0" smtClean="0">
                <a:solidFill>
                  <a:srgbClr val="000080"/>
                </a:solidFill>
                <a:cs typeface="Arial" charset="0"/>
              </a:rPr>
              <a:t>除以数值个数，求得</a:t>
            </a:r>
            <a:r>
              <a:rPr lang="zh-CN" altLang="en-US" sz="800" b="0" dirty="0" smtClean="0">
                <a:solidFill>
                  <a:srgbClr val="000080"/>
                </a:solidFill>
                <a:cs typeface="Arial" charset="0"/>
              </a:rPr>
              <a:t>平均方差</a:t>
            </a:r>
            <a:endParaRPr lang="en-US" sz="800" b="0" i="1"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将</a:t>
            </a:r>
            <a:r>
              <a:rPr lang="zh-CN" altLang="en-US" sz="800" b="0" dirty="0" smtClean="0">
                <a:solidFill>
                  <a:srgbClr val="000080"/>
                </a:solidFill>
                <a:cs typeface="Arial" charset="0"/>
              </a:rPr>
              <a:t>平均方差</a:t>
            </a:r>
            <a:r>
              <a:rPr lang="zh-CN" altLang="en-US" sz="800" b="0" u="none" dirty="0" smtClean="0">
                <a:solidFill>
                  <a:srgbClr val="000080"/>
                </a:solidFill>
                <a:cs typeface="Arial" charset="0"/>
              </a:rPr>
              <a:t>开方，求得</a:t>
            </a:r>
            <a:r>
              <a:rPr lang="zh-CN" altLang="en-US" sz="800" b="0" dirty="0" smtClean="0">
                <a:solidFill>
                  <a:srgbClr val="000080"/>
                </a:solidFill>
                <a:cs typeface="Arial" charset="0"/>
              </a:rPr>
              <a:t>标准差</a:t>
            </a:r>
            <a:r>
              <a:rPr lang="zh-CN" altLang="en-US" sz="800" b="0" u="none" dirty="0" smtClean="0">
                <a:solidFill>
                  <a:srgbClr val="000080"/>
                </a:solidFill>
                <a:cs typeface="Arial" charset="0"/>
              </a:rPr>
              <a:t>。</a:t>
            </a:r>
            <a:endParaRPr lang="en-US" sz="800" b="0" i="1" dirty="0" smtClean="0">
              <a:solidFill>
                <a:srgbClr val="000080"/>
              </a:solidFill>
              <a:cs typeface="Arial" charset="0"/>
            </a:endParaRPr>
          </a:p>
          <a:p>
            <a:pPr marL="342900" indent="-342900" algn="l">
              <a:spcBef>
                <a:spcPct val="50000"/>
              </a:spcBef>
            </a:pPr>
            <a:endParaRPr lang="en-US" sz="400" b="0" u="none" dirty="0" smtClean="0">
              <a:solidFill>
                <a:srgbClr val="000080"/>
              </a:solidFill>
              <a:cs typeface="Arial" charset="0"/>
            </a:endParaRPr>
          </a:p>
          <a:p>
            <a:pPr algn="l">
              <a:spcBef>
                <a:spcPct val="50000"/>
              </a:spcBef>
            </a:pPr>
            <a:r>
              <a:rPr lang="zh-CN" altLang="en-US" sz="1400" b="0" u="none" dirty="0" smtClean="0">
                <a:solidFill>
                  <a:srgbClr val="000080"/>
                </a:solidFill>
                <a:cs typeface="Arial" charset="0"/>
              </a:rPr>
              <a:t>将布林通道运用于市场，还需要在价格行为基础上标出以下三个数值：</a:t>
            </a:r>
            <a:endParaRPr lang="en-US" sz="1400" b="0" u="none" dirty="0" smtClean="0">
              <a:solidFill>
                <a:srgbClr val="000080"/>
              </a:solidFill>
              <a:cs typeface="Arial" charset="0"/>
            </a:endParaRPr>
          </a:p>
          <a:p>
            <a:pPr marL="342900" indent="-342900" algn="l">
              <a:spcBef>
                <a:spcPct val="50000"/>
              </a:spcBef>
            </a:pPr>
            <a:endParaRPr lang="en-US" sz="400" b="0" u="none" dirty="0" smtClean="0">
              <a:solidFill>
                <a:srgbClr val="000080"/>
              </a:solidFill>
              <a:cs typeface="Arial" charset="0"/>
            </a:endParaRPr>
          </a:p>
          <a:p>
            <a:pPr marL="800100" lvl="1" indent="-342900" algn="l">
              <a:spcBef>
                <a:spcPct val="50000"/>
              </a:spcBef>
              <a:buFont typeface="+mj-lt"/>
              <a:buAutoNum type="arabicPeriod"/>
            </a:pPr>
            <a:r>
              <a:rPr lang="en-US" sz="800" u="none" dirty="0" smtClean="0">
                <a:solidFill>
                  <a:srgbClr val="00B050"/>
                </a:solidFill>
                <a:cs typeface="Arial" charset="0"/>
              </a:rPr>
              <a:t>‘x’</a:t>
            </a:r>
            <a:r>
              <a:rPr lang="en-US" sz="800" b="0" u="none" dirty="0" smtClean="0">
                <a:solidFill>
                  <a:srgbClr val="000080"/>
                </a:solidFill>
                <a:cs typeface="Arial" charset="0"/>
              </a:rPr>
              <a:t> </a:t>
            </a:r>
            <a:r>
              <a:rPr lang="zh-CN" altLang="en-US" sz="800" b="0" u="none" dirty="0" smtClean="0">
                <a:solidFill>
                  <a:srgbClr val="000080"/>
                </a:solidFill>
                <a:cs typeface="Arial" charset="0"/>
              </a:rPr>
              <a:t>时段内的简单移动平均</a:t>
            </a:r>
            <a:endParaRPr lang="en-US" sz="800" b="0" u="none"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简单移动平均加上</a:t>
            </a:r>
            <a:r>
              <a:rPr lang="en-US" sz="800" u="none" dirty="0" smtClean="0">
                <a:solidFill>
                  <a:srgbClr val="00B050"/>
                </a:solidFill>
                <a:cs typeface="Arial" charset="0"/>
              </a:rPr>
              <a:t>‘y’</a:t>
            </a:r>
            <a:r>
              <a:rPr lang="zh-CN" altLang="en-US" sz="800" b="0" u="none" dirty="0" smtClean="0">
                <a:solidFill>
                  <a:srgbClr val="000080"/>
                </a:solidFill>
                <a:cs typeface="Arial" charset="0"/>
              </a:rPr>
              <a:t>倍标准差</a:t>
            </a:r>
            <a:endParaRPr lang="en-US" sz="800" b="0" i="1" dirty="0" smtClean="0">
              <a:solidFill>
                <a:srgbClr val="000080"/>
              </a:solidFill>
              <a:cs typeface="Arial" charset="0"/>
            </a:endParaRPr>
          </a:p>
          <a:p>
            <a:pPr marL="800100" lvl="1" indent="-342900" algn="l">
              <a:spcBef>
                <a:spcPct val="50000"/>
              </a:spcBef>
              <a:buFont typeface="+mj-lt"/>
              <a:buAutoNum type="arabicPeriod"/>
            </a:pPr>
            <a:r>
              <a:rPr lang="zh-CN" altLang="en-US" sz="800" b="0" u="none" dirty="0" smtClean="0">
                <a:solidFill>
                  <a:srgbClr val="000080"/>
                </a:solidFill>
                <a:cs typeface="Arial" charset="0"/>
              </a:rPr>
              <a:t>简单移动平均减去</a:t>
            </a:r>
            <a:r>
              <a:rPr lang="en-US" sz="800" u="none" dirty="0" smtClean="0">
                <a:solidFill>
                  <a:srgbClr val="00B050"/>
                </a:solidFill>
                <a:cs typeface="Arial" charset="0"/>
              </a:rPr>
              <a:t>‘y’</a:t>
            </a:r>
            <a:r>
              <a:rPr lang="zh-CN" altLang="en-US" sz="800" b="0" u="none" dirty="0" smtClean="0">
                <a:solidFill>
                  <a:srgbClr val="000080"/>
                </a:solidFill>
                <a:cs typeface="Arial" charset="0"/>
              </a:rPr>
              <a:t>倍标准差</a:t>
            </a:r>
            <a:endParaRPr lang="en-US" sz="800" b="0" i="1" dirty="0" smtClean="0">
              <a:solidFill>
                <a:srgbClr val="000080"/>
              </a:solidFill>
              <a:cs typeface="Arial" charset="0"/>
            </a:endParaRPr>
          </a:p>
          <a:p>
            <a:pPr marL="800100" lvl="1" indent="-342900" algn="l">
              <a:spcBef>
                <a:spcPct val="50000"/>
              </a:spcBef>
            </a:pPr>
            <a:endParaRPr lang="en-US" sz="400" b="0" i="1" dirty="0" smtClean="0">
              <a:solidFill>
                <a:srgbClr val="000080"/>
              </a:solidFill>
              <a:cs typeface="Arial" charset="0"/>
            </a:endParaRPr>
          </a:p>
          <a:p>
            <a:pPr marL="342900" indent="-342900" algn="l">
              <a:spcBef>
                <a:spcPct val="50000"/>
              </a:spcBef>
            </a:pPr>
            <a:r>
              <a:rPr lang="zh-CN" altLang="en-US" sz="1400" b="0" u="none" dirty="0" smtClean="0">
                <a:solidFill>
                  <a:srgbClr val="000080"/>
                </a:solidFill>
                <a:cs typeface="Arial" charset="0"/>
              </a:rPr>
              <a:t>决定</a:t>
            </a:r>
            <a:r>
              <a:rPr lang="en-US" sz="1400" b="0" u="none" dirty="0" smtClean="0">
                <a:solidFill>
                  <a:srgbClr val="000080"/>
                </a:solidFill>
                <a:cs typeface="Arial" charset="0"/>
              </a:rPr>
              <a:t> </a:t>
            </a:r>
            <a:r>
              <a:rPr lang="en-US" sz="1400" u="none" dirty="0" smtClean="0">
                <a:solidFill>
                  <a:srgbClr val="00B050"/>
                </a:solidFill>
                <a:cs typeface="Arial" charset="0"/>
              </a:rPr>
              <a:t>‘x’</a:t>
            </a:r>
            <a:r>
              <a:rPr lang="en-US" sz="1400" b="0" u="none" dirty="0" smtClean="0">
                <a:solidFill>
                  <a:srgbClr val="000080"/>
                </a:solidFill>
                <a:cs typeface="Arial" charset="0"/>
              </a:rPr>
              <a:t> </a:t>
            </a:r>
            <a:r>
              <a:rPr lang="zh-CN" altLang="en-US" sz="1400" b="0" u="none" dirty="0" smtClean="0">
                <a:solidFill>
                  <a:srgbClr val="000080"/>
                </a:solidFill>
                <a:cs typeface="Arial" charset="0"/>
              </a:rPr>
              <a:t>和</a:t>
            </a:r>
            <a:r>
              <a:rPr lang="en-US" sz="1400" b="0" u="none" dirty="0" smtClean="0">
                <a:solidFill>
                  <a:srgbClr val="000080"/>
                </a:solidFill>
                <a:cs typeface="Arial" charset="0"/>
              </a:rPr>
              <a:t> </a:t>
            </a:r>
            <a:r>
              <a:rPr lang="en-US" sz="1400" u="none" dirty="0" smtClean="0">
                <a:solidFill>
                  <a:srgbClr val="00B050"/>
                </a:solidFill>
                <a:cs typeface="Arial" charset="0"/>
              </a:rPr>
              <a:t>‘y’</a:t>
            </a:r>
          </a:p>
          <a:p>
            <a:pPr marL="342900" indent="-342900" algn="l">
              <a:spcBef>
                <a:spcPct val="50000"/>
              </a:spcBef>
            </a:pPr>
            <a:endParaRPr lang="en-US" sz="400" b="0" u="none" dirty="0" smtClean="0">
              <a:solidFill>
                <a:srgbClr val="000080"/>
              </a:solidFill>
              <a:cs typeface="Arial" charset="0"/>
            </a:endParaRPr>
          </a:p>
          <a:p>
            <a:pPr marL="800100" lvl="1" indent="-342900" algn="l">
              <a:spcBef>
                <a:spcPct val="50000"/>
              </a:spcBef>
            </a:pPr>
            <a:r>
              <a:rPr lang="en-US" sz="800" u="none" dirty="0" smtClean="0">
                <a:solidFill>
                  <a:srgbClr val="00B050"/>
                </a:solidFill>
                <a:cs typeface="Arial" charset="0"/>
              </a:rPr>
              <a:t>‘x’</a:t>
            </a:r>
            <a:r>
              <a:rPr lang="en-US" sz="800" b="0" u="none" dirty="0" smtClean="0">
                <a:solidFill>
                  <a:srgbClr val="000080"/>
                </a:solidFill>
                <a:cs typeface="Arial" charset="0"/>
              </a:rPr>
              <a:t>      </a:t>
            </a:r>
            <a:r>
              <a:rPr lang="zh-CN" altLang="en-US" sz="800" b="0" u="none" dirty="0" smtClean="0">
                <a:solidFill>
                  <a:srgbClr val="000080"/>
                </a:solidFill>
                <a:cs typeface="Arial" charset="0"/>
              </a:rPr>
              <a:t>布林线默认设置</a:t>
            </a:r>
            <a:r>
              <a:rPr lang="en-US" sz="800" u="none" dirty="0" smtClean="0">
                <a:solidFill>
                  <a:srgbClr val="00B050"/>
                </a:solidFill>
                <a:cs typeface="Arial" charset="0"/>
              </a:rPr>
              <a:t>‘x’</a:t>
            </a:r>
            <a:r>
              <a:rPr lang="zh-CN" altLang="en-US" sz="800" b="0" u="none" dirty="0" smtClean="0">
                <a:solidFill>
                  <a:srgbClr val="000080"/>
                </a:solidFill>
                <a:cs typeface="Arial" charset="0"/>
              </a:rPr>
              <a:t>为</a:t>
            </a:r>
            <a:r>
              <a:rPr lang="en-US" altLang="zh-CN" sz="800" b="0" u="none" dirty="0" smtClean="0">
                <a:solidFill>
                  <a:srgbClr val="000080"/>
                </a:solidFill>
                <a:cs typeface="Arial" charset="0"/>
              </a:rPr>
              <a:t>20 </a:t>
            </a:r>
            <a:r>
              <a:rPr lang="zh-CN" altLang="en-US" sz="800" b="0" u="none" dirty="0" smtClean="0">
                <a:solidFill>
                  <a:srgbClr val="000080"/>
                </a:solidFill>
                <a:cs typeface="Arial" charset="0"/>
              </a:rPr>
              <a:t>（即：</a:t>
            </a:r>
            <a:r>
              <a:rPr lang="en-US" altLang="zh-CN" sz="800" b="0" u="none" dirty="0" smtClean="0">
                <a:solidFill>
                  <a:srgbClr val="000080"/>
                </a:solidFill>
                <a:cs typeface="Arial" charset="0"/>
              </a:rPr>
              <a:t>20</a:t>
            </a:r>
            <a:r>
              <a:rPr lang="zh-CN" altLang="en-US" sz="800" b="0" u="none" dirty="0" smtClean="0">
                <a:solidFill>
                  <a:srgbClr val="000080"/>
                </a:solidFill>
                <a:cs typeface="Arial" charset="0"/>
              </a:rPr>
              <a:t>天简单移动平均）</a:t>
            </a:r>
            <a:endParaRPr lang="en-US" sz="800" b="0" u="none" dirty="0" smtClean="0">
              <a:solidFill>
                <a:srgbClr val="000080"/>
              </a:solidFill>
              <a:cs typeface="Arial" charset="0"/>
            </a:endParaRPr>
          </a:p>
          <a:p>
            <a:pPr marL="800100" lvl="1" indent="-342900" algn="l">
              <a:spcBef>
                <a:spcPct val="50000"/>
              </a:spcBef>
            </a:pPr>
            <a:r>
              <a:rPr lang="en-US" sz="800" u="none" dirty="0" smtClean="0">
                <a:solidFill>
                  <a:srgbClr val="00B050"/>
                </a:solidFill>
                <a:cs typeface="Arial" charset="0"/>
              </a:rPr>
              <a:t>‘y’</a:t>
            </a:r>
            <a:r>
              <a:rPr lang="en-US" sz="800" b="0" u="none" dirty="0" smtClean="0">
                <a:solidFill>
                  <a:srgbClr val="000080"/>
                </a:solidFill>
                <a:cs typeface="Arial" charset="0"/>
              </a:rPr>
              <a:t>      </a:t>
            </a:r>
            <a:r>
              <a:rPr lang="zh-CN" altLang="en-US" sz="800" b="0" u="none" dirty="0" smtClean="0">
                <a:solidFill>
                  <a:srgbClr val="000080"/>
                </a:solidFill>
                <a:cs typeface="Arial" charset="0"/>
              </a:rPr>
              <a:t>布林线默认设置</a:t>
            </a:r>
            <a:r>
              <a:rPr lang="en-US" sz="800" u="none" dirty="0" smtClean="0">
                <a:solidFill>
                  <a:srgbClr val="00B050"/>
                </a:solidFill>
                <a:cs typeface="Arial" charset="0"/>
              </a:rPr>
              <a:t>‘y’</a:t>
            </a:r>
            <a:r>
              <a:rPr lang="zh-CN" altLang="en-US" sz="800" b="0" u="none" dirty="0" smtClean="0">
                <a:solidFill>
                  <a:srgbClr val="000080"/>
                </a:solidFill>
                <a:cs typeface="Arial" charset="0"/>
              </a:rPr>
              <a:t> 为</a:t>
            </a:r>
            <a:r>
              <a:rPr lang="en-US" altLang="zh-CN" sz="800" b="0" u="none" dirty="0" smtClean="0">
                <a:solidFill>
                  <a:srgbClr val="000080"/>
                </a:solidFill>
                <a:cs typeface="Arial" charset="0"/>
              </a:rPr>
              <a:t>2 </a:t>
            </a:r>
            <a:r>
              <a:rPr lang="zh-CN" altLang="en-US" sz="800" b="0" u="none" dirty="0" smtClean="0">
                <a:solidFill>
                  <a:srgbClr val="000080"/>
                </a:solidFill>
                <a:cs typeface="Arial" charset="0"/>
              </a:rPr>
              <a:t>（即：偏离移动平均</a:t>
            </a:r>
            <a:r>
              <a:rPr lang="en-US" altLang="zh-CN" sz="800" b="0" u="none" dirty="0" smtClean="0">
                <a:solidFill>
                  <a:srgbClr val="000080"/>
                </a:solidFill>
                <a:cs typeface="Arial" charset="0"/>
              </a:rPr>
              <a:t>2</a:t>
            </a:r>
            <a:r>
              <a:rPr lang="zh-CN" altLang="en-US" sz="800" b="0" u="none" dirty="0" smtClean="0">
                <a:solidFill>
                  <a:srgbClr val="000080"/>
                </a:solidFill>
                <a:cs typeface="Arial" charset="0"/>
              </a:rPr>
              <a:t>个标准差的区间内）</a:t>
            </a:r>
            <a:endParaRPr lang="en-US" sz="1200" b="0" u="none" dirty="0" smtClean="0">
              <a:cs typeface="Arial" charset="0"/>
            </a:endParaRPr>
          </a:p>
          <a:p>
            <a:pPr marL="342900" indent="-342900" algn="l">
              <a:spcBef>
                <a:spcPct val="50000"/>
              </a:spcBef>
            </a:pPr>
            <a:endParaRPr lang="en-US" sz="1200" b="0" u="none" dirty="0" smtClean="0">
              <a:cs typeface="Arial" charset="0"/>
            </a:endParaRPr>
          </a:p>
          <a:p>
            <a:pPr algn="l">
              <a:spcBef>
                <a:spcPct val="50000"/>
              </a:spcBef>
            </a:pPr>
            <a:endParaRPr lang="en-US" sz="1200" b="0" u="none" dirty="0" smtClean="0">
              <a:cs typeface="Arial" charset="0"/>
            </a:endParaRPr>
          </a:p>
        </p:txBody>
      </p:sp>
      <p:pic>
        <p:nvPicPr>
          <p:cNvPr id="35" name="Picture 2"/>
          <p:cNvPicPr>
            <a:picLocks noChangeAspect="1" noChangeArrowheads="1"/>
          </p:cNvPicPr>
          <p:nvPr/>
        </p:nvPicPr>
        <p:blipFill>
          <a:blip r:embed="rId5"/>
          <a:srcRect/>
          <a:stretch>
            <a:fillRect/>
          </a:stretch>
        </p:blipFill>
        <p:spPr bwMode="auto">
          <a:xfrm>
            <a:off x="8014354" y="6286500"/>
            <a:ext cx="1377296" cy="337625"/>
          </a:xfrm>
          <a:prstGeom prst="rect">
            <a:avLst/>
          </a:prstGeom>
          <a:noFill/>
          <a:ln w="9525">
            <a:noFill/>
            <a:miter lim="800000"/>
            <a:headEnd/>
            <a:tailEnd/>
          </a:ln>
          <a:effectLst/>
        </p:spPr>
      </p:pic>
      <p:pic>
        <p:nvPicPr>
          <p:cNvPr id="36" name="Picture 3"/>
          <p:cNvPicPr>
            <a:picLocks noChangeAspect="1" noChangeArrowheads="1"/>
          </p:cNvPicPr>
          <p:nvPr/>
        </p:nvPicPr>
        <p:blipFill>
          <a:blip r:embed="rId6"/>
          <a:srcRect/>
          <a:stretch>
            <a:fillRect/>
          </a:stretch>
        </p:blipFill>
        <p:spPr bwMode="auto">
          <a:xfrm>
            <a:off x="6442124" y="6286500"/>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11</a:t>
            </a:fld>
            <a:endParaRPr lang="es-ES" smtClean="0"/>
          </a:p>
        </p:txBody>
      </p:sp>
      <p:sp>
        <p:nvSpPr>
          <p:cNvPr id="17412" name="Text Box 9"/>
          <p:cNvSpPr txBox="1">
            <a:spLocks noChangeArrowheads="1"/>
          </p:cNvSpPr>
          <p:nvPr/>
        </p:nvSpPr>
        <p:spPr bwMode="auto">
          <a:xfrm>
            <a:off x="354603" y="1263600"/>
            <a:ext cx="3470400" cy="1265731"/>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正如在上一张幻灯</a:t>
            </a:r>
            <a:r>
              <a:rPr lang="zh-CN" altLang="en-US" sz="1400" u="none" dirty="0" smtClean="0">
                <a:solidFill>
                  <a:srgbClr val="000099"/>
                </a:solidFill>
                <a:cs typeface="Arial" charset="0"/>
              </a:rPr>
              <a:t>强调</a:t>
            </a:r>
            <a:r>
              <a:rPr lang="zh-CN" altLang="en-US" sz="1400" b="0" u="none" dirty="0" smtClean="0">
                <a:solidFill>
                  <a:srgbClr val="000099"/>
                </a:solidFill>
                <a:cs typeface="Arial" charset="0"/>
              </a:rPr>
              <a:t>的，使用布林通道一定是在“</a:t>
            </a:r>
            <a:r>
              <a:rPr lang="zh-CN" altLang="en-US" sz="1400" u="none" dirty="0" smtClean="0">
                <a:solidFill>
                  <a:srgbClr val="000099"/>
                </a:solidFill>
                <a:cs typeface="Arial" charset="0"/>
              </a:rPr>
              <a:t>构建观点</a:t>
            </a:r>
            <a:r>
              <a:rPr lang="zh-CN" altLang="en-US" sz="1400" b="0" u="none" dirty="0" smtClean="0">
                <a:solidFill>
                  <a:srgbClr val="000099"/>
                </a:solidFill>
                <a:cs typeface="Arial" charset="0"/>
              </a:rPr>
              <a:t>”的过程中。</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当市场出现趋势反转或衰竭形态，且试探上下轨道线时，布林通道是最为有力的工具。</a:t>
            </a:r>
            <a:endParaRPr lang="en-US" sz="1400" b="0" u="none" dirty="0" smtClean="0">
              <a:solidFill>
                <a:srgbClr val="000099"/>
              </a:solidFill>
              <a:cs typeface="Arial" charset="0"/>
            </a:endParaRP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布林通道</a:t>
            </a:r>
            <a:r>
              <a:rPr lang="en-GB" u="none" kern="0" dirty="0" smtClean="0">
                <a:latin typeface="Calibri" pitchFamily="34" charset="0"/>
              </a:rPr>
              <a:t>: </a:t>
            </a:r>
            <a:r>
              <a:rPr lang="zh-CN" altLang="en-US" u="none" kern="0" dirty="0" smtClean="0">
                <a:latin typeface="Calibri" pitchFamily="34" charset="0"/>
              </a:rPr>
              <a:t>用于图表</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35" name="Line 7"/>
          <p:cNvSpPr>
            <a:spLocks noChangeShapeType="1"/>
          </p:cNvSpPr>
          <p:nvPr/>
        </p:nvSpPr>
        <p:spPr bwMode="auto">
          <a:xfrm>
            <a:off x="315913" y="3301303"/>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6" name="Text Box 8"/>
          <p:cNvSpPr txBox="1">
            <a:spLocks noChangeArrowheads="1"/>
          </p:cNvSpPr>
          <p:nvPr/>
        </p:nvSpPr>
        <p:spPr bwMode="auto">
          <a:xfrm>
            <a:off x="384175" y="3460671"/>
            <a:ext cx="3470275" cy="1588897"/>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2E7E41"/>
                </a:solidFill>
                <a:cs typeface="Arial" charset="0"/>
              </a:rPr>
              <a:t>右边的图表显示了近来欧洲美元的每日价格变动。强烈信号出现在</a:t>
            </a:r>
            <a:r>
              <a:rPr lang="en-US" altLang="zh-CN" sz="1400" b="0" u="none" dirty="0" smtClean="0">
                <a:solidFill>
                  <a:srgbClr val="2E7E41"/>
                </a:solidFill>
                <a:cs typeface="Arial" charset="0"/>
              </a:rPr>
              <a:t>(</a:t>
            </a:r>
            <a:r>
              <a:rPr lang="en-US" altLang="zh-CN" sz="1400" b="0" u="none" dirty="0" err="1" smtClean="0">
                <a:solidFill>
                  <a:srgbClr val="2E7E41"/>
                </a:solidFill>
                <a:cs typeface="Arial" charset="0"/>
              </a:rPr>
              <a:t>i</a:t>
            </a:r>
            <a:r>
              <a:rPr lang="en-US" altLang="zh-CN" sz="1400" b="0" u="none" dirty="0" smtClean="0">
                <a:solidFill>
                  <a:srgbClr val="2E7E41"/>
                </a:solidFill>
                <a:cs typeface="Arial" charset="0"/>
              </a:rPr>
              <a:t>)</a:t>
            </a:r>
            <a:r>
              <a:rPr lang="zh-CN" altLang="en-US" sz="1400" b="0" u="none" dirty="0" smtClean="0">
                <a:solidFill>
                  <a:srgbClr val="2E7E41"/>
                </a:solidFill>
                <a:cs typeface="Arial" charset="0"/>
              </a:rPr>
              <a:t>五月初高点，欧洲美元受到布林线阻力，显示了一系列徘徊和衰竭形态，而后</a:t>
            </a:r>
            <a:r>
              <a:rPr lang="en-US" altLang="zh-CN" sz="1400" b="0" u="none" dirty="0" smtClean="0">
                <a:solidFill>
                  <a:srgbClr val="2E7E41"/>
                </a:solidFill>
                <a:cs typeface="Arial" charset="0"/>
              </a:rPr>
              <a:t>(ii)</a:t>
            </a:r>
            <a:r>
              <a:rPr lang="zh-CN" altLang="en-US" sz="1400" b="0" u="none" dirty="0" smtClean="0">
                <a:solidFill>
                  <a:srgbClr val="2E7E41"/>
                </a:solidFill>
                <a:cs typeface="Arial" charset="0"/>
              </a:rPr>
              <a:t>六月初市场达到的高点，折返至五月跌幅的</a:t>
            </a:r>
            <a:r>
              <a:rPr lang="en-US" altLang="zh-CN" sz="1400" b="0" u="none" dirty="0" smtClean="0">
                <a:solidFill>
                  <a:srgbClr val="2E7E41"/>
                </a:solidFill>
                <a:cs typeface="Arial" charset="0"/>
              </a:rPr>
              <a:t>76.4%</a:t>
            </a:r>
            <a:r>
              <a:rPr lang="zh-CN" altLang="en-US" sz="1400" b="0" u="none" dirty="0" smtClean="0">
                <a:solidFill>
                  <a:srgbClr val="2E7E41"/>
                </a:solidFill>
                <a:cs typeface="Arial" charset="0"/>
              </a:rPr>
              <a:t>处，再次检验了布林线的阻力位。</a:t>
            </a:r>
            <a:endParaRPr lang="en-US" sz="1400" b="0" u="none" dirty="0">
              <a:solidFill>
                <a:srgbClr val="2E7E41"/>
              </a:solidFill>
              <a:cs typeface="Arial" charset="0"/>
            </a:endParaRPr>
          </a:p>
        </p:txBody>
      </p:sp>
      <p:sp>
        <p:nvSpPr>
          <p:cNvPr id="38"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1029" name="Picture 5"/>
          <p:cNvPicPr>
            <a:picLocks noChangeArrowheads="1"/>
          </p:cNvPicPr>
          <p:nvPr/>
        </p:nvPicPr>
        <p:blipFill>
          <a:blip r:embed="rId5" cstate="print"/>
          <a:srcRect/>
          <a:stretch>
            <a:fillRect/>
          </a:stretch>
        </p:blipFill>
        <p:spPr bwMode="auto">
          <a:xfrm>
            <a:off x="3999428" y="1263600"/>
            <a:ext cx="5580000" cy="3960000"/>
          </a:xfrm>
          <a:prstGeom prst="rect">
            <a:avLst/>
          </a:prstGeom>
          <a:noFill/>
          <a:ln w="9525">
            <a:noFill/>
            <a:miter lim="800000"/>
            <a:headEnd/>
            <a:tailEnd/>
          </a:ln>
        </p:spPr>
      </p:pic>
      <p:pic>
        <p:nvPicPr>
          <p:cNvPr id="37" name="Picture 2"/>
          <p:cNvPicPr>
            <a:picLocks noChangeAspect="1" noChangeArrowheads="1"/>
          </p:cNvPicPr>
          <p:nvPr/>
        </p:nvPicPr>
        <p:blipFill>
          <a:blip r:embed="rId6"/>
          <a:srcRect/>
          <a:stretch>
            <a:fillRect/>
          </a:stretch>
        </p:blipFill>
        <p:spPr bwMode="auto">
          <a:xfrm>
            <a:off x="8014354" y="6329363"/>
            <a:ext cx="1377296" cy="3376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a:srcRect/>
          <a:stretch>
            <a:fillRect/>
          </a:stretch>
        </p:blipFill>
        <p:spPr bwMode="auto">
          <a:xfrm>
            <a:off x="6442124" y="6329363"/>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rrowheads="1"/>
          </p:cNvPicPr>
          <p:nvPr/>
        </p:nvPicPr>
        <p:blipFill>
          <a:blip r:embed="rId3" cstate="print"/>
          <a:srcRect/>
          <a:stretch>
            <a:fillRect/>
          </a:stretch>
        </p:blipFill>
        <p:spPr bwMode="auto">
          <a:xfrm>
            <a:off x="3999428" y="1263600"/>
            <a:ext cx="5580000" cy="3960000"/>
          </a:xfrm>
          <a:prstGeom prst="rect">
            <a:avLst/>
          </a:prstGeom>
          <a:noFill/>
          <a:ln w="9525">
            <a:noFill/>
            <a:miter lim="800000"/>
            <a:headEnd/>
            <a:tailEnd/>
          </a:ln>
        </p:spPr>
      </p:pic>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4"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5" cstate="print"/>
            <a:stretch>
              <a:fillRect/>
            </a:stretch>
          </p:blipFill>
          <p:spPr bwMode="auto">
            <a:xfrm>
              <a:off x="8197721" y="349312"/>
              <a:ext cx="666000" cy="666000"/>
            </a:xfrm>
            <a:prstGeom prst="rect">
              <a:avLst/>
            </a:prstGeom>
            <a:noFill/>
            <a:ln w="9525">
              <a:noFill/>
              <a:miter lim="800000"/>
              <a:headEnd/>
              <a:tailEnd/>
            </a:ln>
          </p:spPr>
        </p:pic>
      </p:grpSp>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12</a:t>
            </a:fld>
            <a:endParaRPr lang="es-ES" smtClean="0"/>
          </a:p>
        </p:txBody>
      </p:sp>
      <p:sp>
        <p:nvSpPr>
          <p:cNvPr id="17412" name="Text Box 9"/>
          <p:cNvSpPr txBox="1">
            <a:spLocks noChangeArrowheads="1"/>
          </p:cNvSpPr>
          <p:nvPr/>
        </p:nvSpPr>
        <p:spPr bwMode="auto">
          <a:xfrm>
            <a:off x="354603" y="1263600"/>
            <a:ext cx="3470400" cy="2450671"/>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这是另一种使用移动平均的方法，即将其用作市场即将受到趋势中校正或转折影响的预警。</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决定使用什么周期有两种方法</a:t>
            </a:r>
            <a:r>
              <a:rPr lang="en-US" altLang="zh-CN" sz="1400" b="0" u="none" dirty="0" smtClean="0">
                <a:solidFill>
                  <a:srgbClr val="000099"/>
                </a:solidFill>
                <a:cs typeface="Arial" charset="0"/>
                <a:sym typeface="Wingdings" pitchFamily="2" charset="2"/>
              </a:rPr>
              <a:t>: </a:t>
            </a:r>
            <a:r>
              <a:rPr lang="zh-CN" altLang="en-US" sz="1400" b="0" u="none" dirty="0" smtClean="0">
                <a:solidFill>
                  <a:srgbClr val="000099"/>
                </a:solidFill>
                <a:cs typeface="Arial" charset="0"/>
                <a:sym typeface="Wingdings" pitchFamily="2" charset="2"/>
              </a:rPr>
              <a:t>一是靠数学，即斐波拉契数字；二是靠经验。</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当分析师需要大规模使用指标时，都会存在</a:t>
            </a:r>
            <a:r>
              <a:rPr lang="zh-CN" altLang="en-US" sz="1400" u="none" dirty="0" smtClean="0">
                <a:solidFill>
                  <a:srgbClr val="000099"/>
                </a:solidFill>
                <a:cs typeface="Arial" charset="0"/>
              </a:rPr>
              <a:t>“数据挖掘（</a:t>
            </a:r>
            <a:r>
              <a:rPr lang="en-US" sz="1400" u="none" dirty="0" smtClean="0">
                <a:solidFill>
                  <a:srgbClr val="000099"/>
                </a:solidFill>
                <a:cs typeface="Arial" charset="0"/>
              </a:rPr>
              <a:t>DATA MINING</a:t>
            </a:r>
            <a:r>
              <a:rPr lang="zh-CN" altLang="en-US" sz="1400" u="none" dirty="0" smtClean="0">
                <a:solidFill>
                  <a:srgbClr val="000099"/>
                </a:solidFill>
                <a:cs typeface="Arial" charset="0"/>
              </a:rPr>
              <a:t>）”</a:t>
            </a:r>
            <a:r>
              <a:rPr lang="zh-CN" altLang="en-US" sz="1400" b="0" u="none" dirty="0" smtClean="0">
                <a:solidFill>
                  <a:srgbClr val="000099"/>
                </a:solidFill>
                <a:cs typeface="Arial" charset="0"/>
              </a:rPr>
              <a:t>和</a:t>
            </a:r>
            <a:r>
              <a:rPr lang="zh-CN" altLang="en-US" sz="1400" u="none" dirty="0" smtClean="0">
                <a:solidFill>
                  <a:srgbClr val="000099"/>
                </a:solidFill>
                <a:cs typeface="Arial" charset="0"/>
              </a:rPr>
              <a:t>“牵强附会（</a:t>
            </a:r>
            <a:r>
              <a:rPr lang="en-US" sz="1400" u="none" dirty="0" smtClean="0">
                <a:solidFill>
                  <a:srgbClr val="000099"/>
                </a:solidFill>
                <a:cs typeface="Arial" charset="0"/>
              </a:rPr>
              <a:t>MAKING IT FIT</a:t>
            </a:r>
            <a:r>
              <a:rPr lang="zh-CN" altLang="en-US" sz="1400" u="none" dirty="0" smtClean="0">
                <a:solidFill>
                  <a:srgbClr val="000099"/>
                </a:solidFill>
                <a:cs typeface="Arial" charset="0"/>
              </a:rPr>
              <a:t>）”</a:t>
            </a:r>
            <a:r>
              <a:rPr lang="zh-CN" altLang="en-US" sz="1400" b="0" u="none" dirty="0" smtClean="0">
                <a:solidFill>
                  <a:srgbClr val="000099"/>
                </a:solidFill>
                <a:cs typeface="Arial" charset="0"/>
              </a:rPr>
              <a:t>的</a:t>
            </a:r>
            <a:r>
              <a:rPr lang="zh-CN" altLang="en-US" sz="1400" u="none" dirty="0" smtClean="0">
                <a:solidFill>
                  <a:srgbClr val="000099"/>
                </a:solidFill>
                <a:cs typeface="Arial" charset="0"/>
              </a:rPr>
              <a:t>风险</a:t>
            </a:r>
            <a:r>
              <a:rPr lang="zh-CN" altLang="en-US" sz="1400" b="0" u="none" dirty="0" smtClean="0">
                <a:solidFill>
                  <a:srgbClr val="000099"/>
                </a:solidFill>
                <a:cs typeface="Arial" charset="0"/>
              </a:rPr>
              <a:t>。</a:t>
            </a:r>
            <a:endParaRPr lang="en-US" sz="1400" u="none" dirty="0" smtClean="0">
              <a:solidFill>
                <a:srgbClr val="000099"/>
              </a:solidFill>
              <a:cs typeface="Arial" charset="0"/>
            </a:endParaRP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移动平均周期</a:t>
            </a:r>
            <a:r>
              <a:rPr lang="en-GB" u="none" kern="0" dirty="0" smtClean="0">
                <a:latin typeface="Calibri" pitchFamily="34" charset="0"/>
              </a:rPr>
              <a:t>: </a:t>
            </a:r>
            <a:r>
              <a:rPr lang="zh-CN" altLang="en-US" u="none" kern="0" dirty="0" smtClean="0">
                <a:latin typeface="Calibri" pitchFamily="34" charset="0"/>
              </a:rPr>
              <a:t>处于均线以上</a:t>
            </a:r>
            <a:r>
              <a:rPr lang="en-US" altLang="zh-CN" u="none" kern="0" dirty="0" smtClean="0">
                <a:latin typeface="Calibri" pitchFamily="34" charset="0"/>
              </a:rPr>
              <a:t>/</a:t>
            </a:r>
            <a:r>
              <a:rPr lang="zh-CN" altLang="en-US" u="none" kern="0" dirty="0" smtClean="0">
                <a:latin typeface="Calibri" pitchFamily="34" charset="0"/>
              </a:rPr>
              <a:t>以下的时段</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35" name="Line 7"/>
          <p:cNvSpPr>
            <a:spLocks noChangeShapeType="1"/>
          </p:cNvSpPr>
          <p:nvPr/>
        </p:nvSpPr>
        <p:spPr bwMode="auto">
          <a:xfrm>
            <a:off x="315913" y="4703403"/>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6" name="Text Box 8"/>
          <p:cNvSpPr txBox="1">
            <a:spLocks noChangeArrowheads="1"/>
          </p:cNvSpPr>
          <p:nvPr/>
        </p:nvSpPr>
        <p:spPr bwMode="auto">
          <a:xfrm>
            <a:off x="384175" y="4862771"/>
            <a:ext cx="3470275" cy="942566"/>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2E7E41"/>
                </a:solidFill>
                <a:cs typeface="Arial" charset="0"/>
              </a:rPr>
              <a:t>从历史上来看值得跟踪的周期</a:t>
            </a:r>
            <a:r>
              <a:rPr lang="en-US" altLang="zh-CN" sz="1400" b="0" u="none" dirty="0" smtClean="0">
                <a:solidFill>
                  <a:srgbClr val="2E7E41"/>
                </a:solidFill>
                <a:cs typeface="Arial" charset="0"/>
              </a:rPr>
              <a:t>/</a:t>
            </a:r>
            <a:r>
              <a:rPr lang="zh-CN" altLang="en-US" sz="1400" b="0" u="none" dirty="0" smtClean="0">
                <a:solidFill>
                  <a:srgbClr val="2E7E41"/>
                </a:solidFill>
                <a:cs typeface="Arial" charset="0"/>
              </a:rPr>
              <a:t>关系：市场一度连续</a:t>
            </a:r>
            <a:r>
              <a:rPr lang="en-US" altLang="zh-CN" sz="1400" b="0" u="none" dirty="0" smtClean="0">
                <a:solidFill>
                  <a:srgbClr val="2E7E41"/>
                </a:solidFill>
                <a:cs typeface="Arial" charset="0"/>
              </a:rPr>
              <a:t>3</a:t>
            </a:r>
            <a:r>
              <a:rPr lang="zh-CN" altLang="en-US" sz="1400" b="0" u="none" dirty="0" smtClean="0">
                <a:solidFill>
                  <a:srgbClr val="2E7E41"/>
                </a:solidFill>
                <a:cs typeface="Arial" charset="0"/>
              </a:rPr>
              <a:t>年以上一直高于</a:t>
            </a:r>
            <a:r>
              <a:rPr lang="en-US" altLang="zh-CN" sz="1400" b="0" u="none" dirty="0" smtClean="0">
                <a:solidFill>
                  <a:srgbClr val="2E7E41"/>
                </a:solidFill>
                <a:cs typeface="Arial" charset="0"/>
              </a:rPr>
              <a:t>/</a:t>
            </a:r>
            <a:r>
              <a:rPr lang="zh-CN" altLang="en-US" sz="1400" b="0" u="none" dirty="0" smtClean="0">
                <a:solidFill>
                  <a:srgbClr val="2E7E41"/>
                </a:solidFill>
                <a:cs typeface="Arial" charset="0"/>
              </a:rPr>
              <a:t>低于其</a:t>
            </a:r>
            <a:r>
              <a:rPr lang="en-US" altLang="zh-CN" sz="1400" b="0" u="none" dirty="0" smtClean="0">
                <a:solidFill>
                  <a:srgbClr val="2E7E41"/>
                </a:solidFill>
                <a:cs typeface="Arial" charset="0"/>
              </a:rPr>
              <a:t>55</a:t>
            </a:r>
            <a:r>
              <a:rPr lang="zh-CN" altLang="en-US" sz="1400" b="0" u="none" dirty="0" smtClean="0">
                <a:solidFill>
                  <a:srgbClr val="2E7E41"/>
                </a:solidFill>
                <a:cs typeface="Arial" charset="0"/>
              </a:rPr>
              <a:t>周移动平均，会更容易受到重要的转折或校正的影响。</a:t>
            </a:r>
            <a:endParaRPr lang="en-US" sz="1400" b="0" u="none" dirty="0">
              <a:solidFill>
                <a:srgbClr val="2E7E41"/>
              </a:solidFill>
              <a:cs typeface="Arial" charset="0"/>
            </a:endParaRPr>
          </a:p>
        </p:txBody>
      </p:sp>
      <p:sp>
        <p:nvSpPr>
          <p:cNvPr id="37" name="Rectangle 36"/>
          <p:cNvSpPr/>
          <p:nvPr/>
        </p:nvSpPr>
        <p:spPr bwMode="auto">
          <a:xfrm>
            <a:off x="4070293" y="1594131"/>
            <a:ext cx="938678" cy="3269183"/>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38"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sp>
        <p:nvSpPr>
          <p:cNvPr id="39" name="Rectangle 38"/>
          <p:cNvSpPr/>
          <p:nvPr/>
        </p:nvSpPr>
        <p:spPr bwMode="auto">
          <a:xfrm>
            <a:off x="7977397" y="2451887"/>
            <a:ext cx="859106" cy="2411427"/>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pic>
        <p:nvPicPr>
          <p:cNvPr id="40" name="Picture 2"/>
          <p:cNvPicPr>
            <a:picLocks noChangeAspect="1" noChangeArrowheads="1"/>
          </p:cNvPicPr>
          <p:nvPr/>
        </p:nvPicPr>
        <p:blipFill>
          <a:blip r:embed="rId6"/>
          <a:srcRect/>
          <a:stretch>
            <a:fillRect/>
          </a:stretch>
        </p:blipFill>
        <p:spPr bwMode="auto">
          <a:xfrm>
            <a:off x="7921485" y="6329363"/>
            <a:ext cx="1377296" cy="337625"/>
          </a:xfrm>
          <a:prstGeom prst="rect">
            <a:avLst/>
          </a:prstGeom>
          <a:noFill/>
          <a:ln w="9525">
            <a:noFill/>
            <a:miter lim="800000"/>
            <a:headEnd/>
            <a:tailEnd/>
          </a:ln>
          <a:effectLst/>
        </p:spPr>
      </p:pic>
      <p:pic>
        <p:nvPicPr>
          <p:cNvPr id="41" name="Picture 3"/>
          <p:cNvPicPr>
            <a:picLocks noChangeAspect="1" noChangeArrowheads="1"/>
          </p:cNvPicPr>
          <p:nvPr/>
        </p:nvPicPr>
        <p:blipFill>
          <a:blip r:embed="rId7"/>
          <a:srcRect/>
          <a:stretch>
            <a:fillRect/>
          </a:stretch>
        </p:blipFill>
        <p:spPr bwMode="auto">
          <a:xfrm>
            <a:off x="6349255" y="6329363"/>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13</a:t>
            </a:fld>
            <a:endParaRPr lang="es-ES" smtClean="0"/>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振荡器</a:t>
            </a:r>
            <a:r>
              <a:rPr lang="en-GB" u="none" kern="0" dirty="0" smtClean="0">
                <a:latin typeface="Calibri" pitchFamily="34" charset="0"/>
              </a:rPr>
              <a:t>: </a:t>
            </a:r>
            <a:r>
              <a:rPr lang="zh-CN" altLang="en-US" u="none" kern="0" dirty="0" smtClean="0">
                <a:latin typeface="Calibri" pitchFamily="34" charset="0"/>
              </a:rPr>
              <a:t>原则</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39" name="Text Box 3"/>
          <p:cNvSpPr txBox="1">
            <a:spLocks noChangeArrowheads="1"/>
          </p:cNvSpPr>
          <p:nvPr/>
        </p:nvSpPr>
        <p:spPr bwMode="auto">
          <a:xfrm>
            <a:off x="1052119" y="1759052"/>
            <a:ext cx="7801762" cy="2585323"/>
          </a:xfrm>
          <a:prstGeom prst="rect">
            <a:avLst/>
          </a:prstGeom>
          <a:noFill/>
          <a:ln w="3175">
            <a:solidFill>
              <a:srgbClr val="00B050"/>
            </a:solidFill>
            <a:miter lim="800000"/>
            <a:headEnd/>
            <a:tailEnd/>
          </a:ln>
        </p:spPr>
        <p:txBody>
          <a:bodyPr wrap="square">
            <a:spAutoFit/>
          </a:bodyPr>
          <a:lstStyle/>
          <a:p>
            <a:pPr>
              <a:spcBef>
                <a:spcPct val="50000"/>
              </a:spcBef>
            </a:pPr>
            <a:r>
              <a:rPr lang="zh-CN" altLang="en-US" sz="2400" i="1" u="none" dirty="0" smtClean="0">
                <a:solidFill>
                  <a:srgbClr val="2E7E41"/>
                </a:solidFill>
                <a:cs typeface="Arial" charset="0"/>
              </a:rPr>
              <a:t>振荡器是技术分析的一种衍生形式。其主要目的是提高与交易决策相关的风险</a:t>
            </a:r>
            <a:r>
              <a:rPr lang="en-US" altLang="zh-CN" sz="2400" i="1" u="none" dirty="0" smtClean="0">
                <a:solidFill>
                  <a:srgbClr val="2E7E41"/>
                </a:solidFill>
                <a:cs typeface="Arial" charset="0"/>
              </a:rPr>
              <a:t>/</a:t>
            </a:r>
            <a:r>
              <a:rPr lang="zh-CN" altLang="en-US" sz="2400" i="1" u="none" dirty="0" smtClean="0">
                <a:solidFill>
                  <a:srgbClr val="2E7E41"/>
                </a:solidFill>
                <a:cs typeface="Arial" charset="0"/>
              </a:rPr>
              <a:t>回报，并作为市场即将受到转折或校正的早期预警。</a:t>
            </a:r>
            <a:endParaRPr lang="en-GB" sz="2400" i="1" u="none" dirty="0" smtClean="0">
              <a:solidFill>
                <a:srgbClr val="2E7E41"/>
              </a:solidFill>
              <a:cs typeface="Arial" charset="0"/>
            </a:endParaRPr>
          </a:p>
          <a:p>
            <a:pPr>
              <a:spcBef>
                <a:spcPct val="50000"/>
              </a:spcBef>
            </a:pPr>
            <a:r>
              <a:rPr lang="zh-CN" altLang="en-US" b="0" i="1" u="none" dirty="0" smtClean="0">
                <a:solidFill>
                  <a:srgbClr val="000099"/>
                </a:solidFill>
                <a:cs typeface="Arial" charset="0"/>
              </a:rPr>
              <a:t>有以下两种主要的应用方式</a:t>
            </a:r>
            <a:r>
              <a:rPr lang="en-GB" b="0" i="1" u="none" dirty="0" smtClean="0">
                <a:solidFill>
                  <a:srgbClr val="000099"/>
                </a:solidFill>
                <a:cs typeface="Arial" charset="0"/>
              </a:rPr>
              <a:t>:</a:t>
            </a:r>
          </a:p>
          <a:p>
            <a:pPr marL="457200" indent="-457200">
              <a:spcBef>
                <a:spcPct val="50000"/>
              </a:spcBef>
              <a:buAutoNum type="arabicPeriod"/>
            </a:pPr>
            <a:r>
              <a:rPr lang="zh-CN" altLang="en-US" b="0" i="1" u="none" dirty="0" smtClean="0">
                <a:solidFill>
                  <a:srgbClr val="000099"/>
                </a:solidFill>
                <a:cs typeface="Arial" charset="0"/>
              </a:rPr>
              <a:t>作为“超买”或“超卖”指标</a:t>
            </a:r>
            <a:endParaRPr lang="en-GB" b="0" i="1" u="none" dirty="0" smtClean="0">
              <a:solidFill>
                <a:srgbClr val="000099"/>
              </a:solidFill>
              <a:cs typeface="Arial" charset="0"/>
            </a:endParaRPr>
          </a:p>
          <a:p>
            <a:pPr marL="457200" indent="-457200">
              <a:spcBef>
                <a:spcPct val="50000"/>
              </a:spcBef>
              <a:buAutoNum type="arabicPeriod"/>
            </a:pPr>
            <a:r>
              <a:rPr lang="zh-CN" altLang="en-US" b="0" i="1" u="none" dirty="0" smtClean="0">
                <a:solidFill>
                  <a:srgbClr val="000099"/>
                </a:solidFill>
                <a:cs typeface="Arial" charset="0"/>
              </a:rPr>
              <a:t>作为衰竭信号，即会产生正背离或负背离</a:t>
            </a:r>
            <a:endParaRPr lang="en-GB" sz="2400" i="1" u="none" dirty="0" smtClean="0">
              <a:solidFill>
                <a:srgbClr val="2E7E41"/>
              </a:solidFill>
              <a:cs typeface="Arial" charset="0"/>
            </a:endParaRPr>
          </a:p>
        </p:txBody>
      </p:sp>
      <p:pic>
        <p:nvPicPr>
          <p:cNvPr id="35" name="Picture 2"/>
          <p:cNvPicPr>
            <a:picLocks noChangeAspect="1" noChangeArrowheads="1"/>
          </p:cNvPicPr>
          <p:nvPr/>
        </p:nvPicPr>
        <p:blipFill>
          <a:blip r:embed="rId5"/>
          <a:srcRect/>
          <a:stretch>
            <a:fillRect/>
          </a:stretch>
        </p:blipFill>
        <p:spPr bwMode="auto">
          <a:xfrm>
            <a:off x="7885766" y="6265069"/>
            <a:ext cx="1377296" cy="337625"/>
          </a:xfrm>
          <a:prstGeom prst="rect">
            <a:avLst/>
          </a:prstGeom>
          <a:noFill/>
          <a:ln w="9525">
            <a:noFill/>
            <a:miter lim="800000"/>
            <a:headEnd/>
            <a:tailEnd/>
          </a:ln>
          <a:effectLst/>
        </p:spPr>
      </p:pic>
      <p:pic>
        <p:nvPicPr>
          <p:cNvPr id="36" name="Picture 3"/>
          <p:cNvPicPr>
            <a:picLocks noChangeAspect="1" noChangeArrowheads="1"/>
          </p:cNvPicPr>
          <p:nvPr/>
        </p:nvPicPr>
        <p:blipFill>
          <a:blip r:embed="rId6"/>
          <a:srcRect/>
          <a:stretch>
            <a:fillRect/>
          </a:stretch>
        </p:blipFill>
        <p:spPr bwMode="auto">
          <a:xfrm>
            <a:off x="6313536" y="6265069"/>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p>
            <a:pPr defTabSz="839788"/>
            <a:fld id="{DFFFF603-554A-4124-AB69-AA8CA17E8E5A}" type="slidenum">
              <a:rPr lang="es-ES" smtClean="0"/>
              <a:pPr defTabSz="839788"/>
              <a:t>14</a:t>
            </a:fld>
            <a:endParaRPr lang="es-ES" smtClean="0"/>
          </a:p>
        </p:txBody>
      </p:sp>
      <p:sp>
        <p:nvSpPr>
          <p:cNvPr id="39941" name="Rectangle 7"/>
          <p:cNvSpPr>
            <a:spLocks noChangeArrowheads="1"/>
          </p:cNvSpPr>
          <p:nvPr/>
        </p:nvSpPr>
        <p:spPr bwMode="auto">
          <a:xfrm>
            <a:off x="360363" y="1389063"/>
            <a:ext cx="9545637" cy="369887"/>
          </a:xfrm>
          <a:prstGeom prst="rect">
            <a:avLst/>
          </a:prstGeom>
          <a:noFill/>
          <a:ln w="9525">
            <a:noFill/>
            <a:miter lim="800000"/>
            <a:headEnd/>
            <a:tailEnd/>
          </a:ln>
        </p:spPr>
        <p:txBody>
          <a:bodyPr lIns="0" tIns="40603" rIns="78085" bIns="40603"/>
          <a:lstStyle/>
          <a:p>
            <a:pPr algn="l" defTabSz="977900" eaLnBrk="0" hangingPunct="0">
              <a:lnSpc>
                <a:spcPts val="1800"/>
              </a:lnSpc>
            </a:pPr>
            <a:endParaRPr lang="en-US" sz="1800" u="none" dirty="0">
              <a:solidFill>
                <a:srgbClr val="2E7E41"/>
              </a:solidFill>
            </a:endParaRPr>
          </a:p>
        </p:txBody>
      </p:sp>
      <p:sp>
        <p:nvSpPr>
          <p:cNvPr id="39939" name="Text Box 5"/>
          <p:cNvSpPr txBox="1">
            <a:spLocks noChangeArrowheads="1"/>
          </p:cNvSpPr>
          <p:nvPr/>
        </p:nvSpPr>
        <p:spPr bwMode="auto">
          <a:xfrm>
            <a:off x="288925" y="1263600"/>
            <a:ext cx="3470275" cy="296235"/>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慢速随机指标的公式</a:t>
            </a:r>
            <a:r>
              <a:rPr lang="en-US" sz="1400" b="0" u="none" dirty="0" smtClean="0">
                <a:solidFill>
                  <a:srgbClr val="000099"/>
                </a:solidFill>
                <a:cs typeface="Arial" charset="0"/>
              </a:rPr>
              <a:t>:</a:t>
            </a:r>
            <a:endParaRPr lang="en-US" sz="1400" b="0" u="none" dirty="0">
              <a:solidFill>
                <a:srgbClr val="000099"/>
              </a:solidFill>
              <a:cs typeface="Arial" charset="0"/>
            </a:endParaRPr>
          </a:p>
        </p:txBody>
      </p:sp>
      <p:grpSp>
        <p:nvGrpSpPr>
          <p:cNvPr id="39943" name="Group 59"/>
          <p:cNvGrpSpPr>
            <a:grpSpLocks/>
          </p:cNvGrpSpPr>
          <p:nvPr/>
        </p:nvGrpSpPr>
        <p:grpSpPr bwMode="auto">
          <a:xfrm>
            <a:off x="282575" y="1603325"/>
            <a:ext cx="3549650" cy="1371600"/>
            <a:chOff x="238" y="1423"/>
            <a:chExt cx="2236" cy="864"/>
          </a:xfrm>
        </p:grpSpPr>
        <p:grpSp>
          <p:nvGrpSpPr>
            <p:cNvPr id="39959" name="Group 49"/>
            <p:cNvGrpSpPr>
              <a:grpSpLocks/>
            </p:cNvGrpSpPr>
            <p:nvPr/>
          </p:nvGrpSpPr>
          <p:grpSpPr bwMode="auto">
            <a:xfrm>
              <a:off x="238" y="1991"/>
              <a:ext cx="1966" cy="277"/>
              <a:chOff x="214" y="2630"/>
              <a:chExt cx="1966" cy="277"/>
            </a:xfrm>
          </p:grpSpPr>
          <p:sp>
            <p:nvSpPr>
              <p:cNvPr id="39981" name="Text Box 33"/>
              <p:cNvSpPr txBox="1">
                <a:spLocks noChangeArrowheads="1"/>
              </p:cNvSpPr>
              <p:nvPr/>
            </p:nvSpPr>
            <p:spPr bwMode="auto">
              <a:xfrm>
                <a:off x="453" y="2701"/>
                <a:ext cx="1727" cy="135"/>
              </a:xfrm>
              <a:prstGeom prst="rect">
                <a:avLst/>
              </a:prstGeom>
              <a:noFill/>
              <a:ln w="38100" algn="ctr">
                <a:noFill/>
                <a:miter lim="800000"/>
                <a:headEnd type="none" w="sm" len="sm"/>
                <a:tailEnd/>
              </a:ln>
            </p:spPr>
            <p:txBody>
              <a:bodyPr lIns="90000" tIns="46800" rIns="90000" bIns="46800">
                <a:spAutoFit/>
              </a:bodyPr>
              <a:lstStyle/>
              <a:p>
                <a:pPr algn="l"/>
                <a:r>
                  <a:rPr lang="en-GB" sz="800" b="0" u="none">
                    <a:solidFill>
                      <a:schemeClr val="accent1"/>
                    </a:solidFill>
                  </a:rPr>
                  <a:t>3 period modified moving average of the Slow %K Line</a:t>
                </a:r>
              </a:p>
            </p:txBody>
          </p:sp>
          <p:sp>
            <p:nvSpPr>
              <p:cNvPr id="39982" name="Text Box 44"/>
              <p:cNvSpPr txBox="1">
                <a:spLocks noChangeArrowheads="1"/>
              </p:cNvSpPr>
              <p:nvPr/>
            </p:nvSpPr>
            <p:spPr bwMode="auto">
              <a:xfrm>
                <a:off x="214" y="2630"/>
                <a:ext cx="254" cy="277"/>
              </a:xfrm>
              <a:prstGeom prst="rect">
                <a:avLst/>
              </a:prstGeom>
              <a:solidFill>
                <a:schemeClr val="accent2"/>
              </a:solidFill>
              <a:ln w="38100" algn="ctr">
                <a:noFill/>
                <a:miter lim="800000"/>
                <a:headEnd type="none" w="sm" len="sm"/>
                <a:tailEnd/>
              </a:ln>
            </p:spPr>
            <p:txBody>
              <a:bodyPr lIns="36000" tIns="36000" rIns="36000" bIns="36000">
                <a:spAutoFit/>
              </a:bodyPr>
              <a:lstStyle/>
              <a:p>
                <a:r>
                  <a:rPr lang="en-GB" sz="800" u="none">
                    <a:solidFill>
                      <a:schemeClr val="accent1"/>
                    </a:solidFill>
                  </a:rPr>
                  <a:t>Slow %D Line</a:t>
                </a:r>
              </a:p>
            </p:txBody>
          </p:sp>
        </p:grpSp>
        <p:grpSp>
          <p:nvGrpSpPr>
            <p:cNvPr id="39960" name="Group 58"/>
            <p:cNvGrpSpPr>
              <a:grpSpLocks/>
            </p:cNvGrpSpPr>
            <p:nvPr/>
          </p:nvGrpSpPr>
          <p:grpSpPr bwMode="auto">
            <a:xfrm>
              <a:off x="238" y="1439"/>
              <a:ext cx="2217" cy="463"/>
              <a:chOff x="238" y="1585"/>
              <a:chExt cx="2217" cy="463"/>
            </a:xfrm>
          </p:grpSpPr>
          <p:grpSp>
            <p:nvGrpSpPr>
              <p:cNvPr id="39965" name="Group 46"/>
              <p:cNvGrpSpPr>
                <a:grpSpLocks/>
              </p:cNvGrpSpPr>
              <p:nvPr/>
            </p:nvGrpSpPr>
            <p:grpSpPr bwMode="auto">
              <a:xfrm>
                <a:off x="466" y="1772"/>
                <a:ext cx="1983" cy="267"/>
                <a:chOff x="442" y="2108"/>
                <a:chExt cx="1983" cy="267"/>
              </a:xfrm>
            </p:grpSpPr>
            <p:sp>
              <p:nvSpPr>
                <p:cNvPr id="39969" name="Text Box 15"/>
                <p:cNvSpPr txBox="1">
                  <a:spLocks noChangeArrowheads="1"/>
                </p:cNvSpPr>
                <p:nvPr/>
              </p:nvSpPr>
              <p:spPr bwMode="auto">
                <a:xfrm>
                  <a:off x="442" y="2146"/>
                  <a:ext cx="348" cy="173"/>
                </a:xfrm>
                <a:prstGeom prst="rect">
                  <a:avLst/>
                </a:prstGeom>
                <a:noFill/>
                <a:ln w="38100" algn="ctr">
                  <a:noFill/>
                  <a:miter lim="800000"/>
                  <a:headEnd type="none" w="sm" len="sm"/>
                  <a:tailEnd/>
                </a:ln>
              </p:spPr>
              <p:txBody>
                <a:bodyPr wrap="none" lIns="90000" tIns="46800" rIns="90000" bIns="46800">
                  <a:spAutoFit/>
                </a:bodyPr>
                <a:lstStyle/>
                <a:p>
                  <a:r>
                    <a:rPr lang="en-GB" sz="1200" b="0" u="none">
                      <a:solidFill>
                        <a:schemeClr val="accent1"/>
                      </a:solidFill>
                    </a:rPr>
                    <a:t>100 x</a:t>
                  </a:r>
                </a:p>
              </p:txBody>
            </p:sp>
            <p:sp>
              <p:nvSpPr>
                <p:cNvPr id="39970" name="Text Box 12"/>
                <p:cNvSpPr txBox="1">
                  <a:spLocks noChangeArrowheads="1"/>
                </p:cNvSpPr>
                <p:nvPr/>
              </p:nvSpPr>
              <p:spPr bwMode="auto">
                <a:xfrm>
                  <a:off x="984" y="2108"/>
                  <a:ext cx="1228" cy="135"/>
                </a:xfrm>
                <a:prstGeom prst="rect">
                  <a:avLst/>
                </a:prstGeom>
                <a:noFill/>
                <a:ln w="38100" algn="ctr">
                  <a:noFill/>
                  <a:miter lim="800000"/>
                  <a:headEnd type="none" w="sm" len="sm"/>
                  <a:tailEnd/>
                </a:ln>
              </p:spPr>
              <p:txBody>
                <a:bodyPr wrap="none" lIns="90000" tIns="46800" rIns="90000" bIns="46800">
                  <a:spAutoFit/>
                </a:bodyPr>
                <a:lstStyle/>
                <a:p>
                  <a:r>
                    <a:rPr lang="en-GB" sz="800" b="0" u="none">
                      <a:solidFill>
                        <a:schemeClr val="accent1"/>
                      </a:solidFill>
                    </a:rPr>
                    <a:t>(current close - lowest low in n periods)</a:t>
                  </a:r>
                </a:p>
              </p:txBody>
            </p:sp>
            <p:sp>
              <p:nvSpPr>
                <p:cNvPr id="39971" name="Text Box 13"/>
                <p:cNvSpPr txBox="1">
                  <a:spLocks noChangeArrowheads="1"/>
                </p:cNvSpPr>
                <p:nvPr/>
              </p:nvSpPr>
              <p:spPr bwMode="auto">
                <a:xfrm>
                  <a:off x="819" y="2233"/>
                  <a:ext cx="1559" cy="135"/>
                </a:xfrm>
                <a:prstGeom prst="rect">
                  <a:avLst/>
                </a:prstGeom>
                <a:noFill/>
                <a:ln w="38100" algn="ctr">
                  <a:noFill/>
                  <a:miter lim="800000"/>
                  <a:headEnd type="none" w="sm" len="sm"/>
                  <a:tailEnd/>
                </a:ln>
              </p:spPr>
              <p:txBody>
                <a:bodyPr wrap="none" lIns="90000" tIns="46800" rIns="90000" bIns="46800">
                  <a:spAutoFit/>
                </a:bodyPr>
                <a:lstStyle/>
                <a:p>
                  <a:r>
                    <a:rPr lang="en-GB" sz="800" b="0" u="none">
                      <a:solidFill>
                        <a:schemeClr val="accent1"/>
                      </a:solidFill>
                    </a:rPr>
                    <a:t>(highest high in n periods - lowest low in n periods)</a:t>
                  </a:r>
                </a:p>
              </p:txBody>
            </p:sp>
            <p:sp>
              <p:nvSpPr>
                <p:cNvPr id="39972" name="Line 14"/>
                <p:cNvSpPr>
                  <a:spLocks noChangeShapeType="1"/>
                </p:cNvSpPr>
                <p:nvPr/>
              </p:nvSpPr>
              <p:spPr bwMode="auto">
                <a:xfrm>
                  <a:off x="834" y="2237"/>
                  <a:ext cx="1529"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nvGrpSpPr>
                <p:cNvPr id="39973" name="Group 19"/>
                <p:cNvGrpSpPr>
                  <a:grpSpLocks/>
                </p:cNvGrpSpPr>
                <p:nvPr/>
              </p:nvGrpSpPr>
              <p:grpSpPr bwMode="auto">
                <a:xfrm>
                  <a:off x="789" y="2110"/>
                  <a:ext cx="105" cy="259"/>
                  <a:chOff x="1023" y="2066"/>
                  <a:chExt cx="105" cy="259"/>
                </a:xfrm>
              </p:grpSpPr>
              <p:sp>
                <p:nvSpPr>
                  <p:cNvPr id="39978" name="Line 16"/>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9" name="Line 17"/>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80" name="Line 18"/>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nvGrpSpPr>
                <p:cNvPr id="39974" name="Group 20"/>
                <p:cNvGrpSpPr>
                  <a:grpSpLocks/>
                </p:cNvGrpSpPr>
                <p:nvPr/>
              </p:nvGrpSpPr>
              <p:grpSpPr bwMode="auto">
                <a:xfrm flipH="1">
                  <a:off x="2320" y="2116"/>
                  <a:ext cx="105" cy="259"/>
                  <a:chOff x="1023" y="2066"/>
                  <a:chExt cx="105" cy="259"/>
                </a:xfrm>
              </p:grpSpPr>
              <p:sp>
                <p:nvSpPr>
                  <p:cNvPr id="39975" name="Line 21"/>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6" name="Line 22"/>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7" name="Line 23"/>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sp>
            <p:nvSpPr>
              <p:cNvPr id="39966" name="Text Box 26"/>
              <p:cNvSpPr txBox="1">
                <a:spLocks noChangeArrowheads="1"/>
              </p:cNvSpPr>
              <p:nvPr/>
            </p:nvSpPr>
            <p:spPr bwMode="auto">
              <a:xfrm>
                <a:off x="238" y="1591"/>
                <a:ext cx="254" cy="457"/>
              </a:xfrm>
              <a:prstGeom prst="rect">
                <a:avLst/>
              </a:prstGeom>
              <a:solidFill>
                <a:schemeClr val="accent2"/>
              </a:solidFill>
              <a:ln w="38100" algn="ctr">
                <a:noFill/>
                <a:miter lim="800000"/>
                <a:headEnd type="none" w="sm" len="sm"/>
                <a:tailEnd/>
              </a:ln>
            </p:spPr>
            <p:txBody>
              <a:bodyPr lIns="36000" tIns="180000" rIns="36000" bIns="180000" anchor="ctr" anchorCtr="1">
                <a:spAutoFit/>
              </a:bodyPr>
              <a:lstStyle/>
              <a:p>
                <a:r>
                  <a:rPr lang="en-GB" sz="800" u="none">
                    <a:solidFill>
                      <a:schemeClr val="accent1"/>
                    </a:solidFill>
                  </a:rPr>
                  <a:t>Slow %K Line</a:t>
                </a:r>
              </a:p>
            </p:txBody>
          </p:sp>
          <p:sp>
            <p:nvSpPr>
              <p:cNvPr id="39967" name="Text Box 45"/>
              <p:cNvSpPr txBox="1">
                <a:spLocks noChangeArrowheads="1"/>
              </p:cNvSpPr>
              <p:nvPr/>
            </p:nvSpPr>
            <p:spPr bwMode="auto">
              <a:xfrm>
                <a:off x="477" y="1585"/>
                <a:ext cx="1450" cy="135"/>
              </a:xfrm>
              <a:prstGeom prst="rect">
                <a:avLst/>
              </a:prstGeom>
              <a:noFill/>
              <a:ln w="38100" algn="ctr">
                <a:noFill/>
                <a:miter lim="800000"/>
                <a:headEnd type="none" w="sm" len="sm"/>
                <a:tailEnd/>
              </a:ln>
            </p:spPr>
            <p:txBody>
              <a:bodyPr wrap="none" lIns="90000" tIns="46800" rIns="90000" bIns="46800">
                <a:spAutoFit/>
              </a:bodyPr>
              <a:lstStyle/>
              <a:p>
                <a:pPr algn="l"/>
                <a:r>
                  <a:rPr lang="en-GB" sz="800" b="0" u="none">
                    <a:solidFill>
                      <a:schemeClr val="accent1"/>
                    </a:solidFill>
                  </a:rPr>
                  <a:t>3 period modified moving average of the below</a:t>
                </a:r>
              </a:p>
            </p:txBody>
          </p:sp>
          <p:sp>
            <p:nvSpPr>
              <p:cNvPr id="39968" name="Line 47"/>
              <p:cNvSpPr>
                <a:spLocks noChangeShapeType="1"/>
              </p:cNvSpPr>
              <p:nvPr/>
            </p:nvSpPr>
            <p:spPr bwMode="auto">
              <a:xfrm>
                <a:off x="539" y="1730"/>
                <a:ext cx="1916" cy="0"/>
              </a:xfrm>
              <a:prstGeom prst="line">
                <a:avLst/>
              </a:prstGeom>
              <a:noFill/>
              <a:ln w="3175">
                <a:solidFill>
                  <a:schemeClr val="accent1"/>
                </a:solidFill>
                <a:prstDash val="dash"/>
                <a:round/>
                <a:headEnd type="none" w="sm" len="sm"/>
                <a:tailEnd/>
              </a:ln>
            </p:spPr>
            <p:txBody>
              <a:bodyPr lIns="90000" tIns="46800" rIns="90000" bIns="46800">
                <a:spAutoFit/>
              </a:bodyPr>
              <a:lstStyle/>
              <a:p>
                <a:endParaRPr lang="en-GB"/>
              </a:p>
            </p:txBody>
          </p:sp>
        </p:grpSp>
        <p:sp>
          <p:nvSpPr>
            <p:cNvPr id="39961" name="Line 50"/>
            <p:cNvSpPr>
              <a:spLocks noChangeShapeType="1"/>
            </p:cNvSpPr>
            <p:nvPr/>
          </p:nvSpPr>
          <p:spPr bwMode="auto">
            <a:xfrm>
              <a:off x="238" y="1423"/>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62" name="Line 51"/>
            <p:cNvSpPr>
              <a:spLocks noChangeShapeType="1"/>
            </p:cNvSpPr>
            <p:nvPr/>
          </p:nvSpPr>
          <p:spPr bwMode="auto">
            <a:xfrm>
              <a:off x="238" y="1919"/>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63" name="Line 52"/>
            <p:cNvSpPr>
              <a:spLocks noChangeShapeType="1"/>
            </p:cNvSpPr>
            <p:nvPr/>
          </p:nvSpPr>
          <p:spPr bwMode="auto">
            <a:xfrm>
              <a:off x="238" y="1973"/>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64" name="Line 57"/>
            <p:cNvSpPr>
              <a:spLocks noChangeShapeType="1"/>
            </p:cNvSpPr>
            <p:nvPr/>
          </p:nvSpPr>
          <p:spPr bwMode="auto">
            <a:xfrm>
              <a:off x="238" y="2287"/>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grpSp>
      <p:sp>
        <p:nvSpPr>
          <p:cNvPr id="39944" name="Text Box 60"/>
          <p:cNvSpPr txBox="1">
            <a:spLocks noChangeArrowheads="1"/>
          </p:cNvSpPr>
          <p:nvPr/>
        </p:nvSpPr>
        <p:spPr bwMode="auto">
          <a:xfrm>
            <a:off x="288926" y="3128912"/>
            <a:ext cx="3554792" cy="2019784"/>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但最重要的并不是知道公式本身，而是知道如何解读指标。</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对于这一指标输入有很多不同的“市场标准”，最常用的是</a:t>
            </a:r>
            <a:r>
              <a:rPr lang="en-US" altLang="zh-CN" sz="1400" b="0" u="none" dirty="0" smtClean="0">
                <a:solidFill>
                  <a:srgbClr val="000099"/>
                </a:solidFill>
                <a:cs typeface="Arial" charset="0"/>
              </a:rPr>
              <a:t>9/3/3</a:t>
            </a:r>
            <a:r>
              <a:rPr lang="zh-CN" altLang="en-US" sz="1400" b="0" u="none" dirty="0" smtClean="0">
                <a:solidFill>
                  <a:srgbClr val="000099"/>
                </a:solidFill>
                <a:cs typeface="Arial" charset="0"/>
              </a:rPr>
              <a:t>，分别代表上述公式中的</a:t>
            </a:r>
            <a:r>
              <a:rPr lang="en-US" altLang="zh-CN" sz="1400" b="0" u="none" dirty="0" smtClean="0">
                <a:solidFill>
                  <a:srgbClr val="000099"/>
                </a:solidFill>
                <a:cs typeface="Arial" charset="0"/>
              </a:rPr>
              <a:t> ‘n’</a:t>
            </a:r>
            <a:r>
              <a:rPr lang="zh-CN" altLang="en-US" sz="1400" b="0" u="none" dirty="0" smtClean="0">
                <a:solidFill>
                  <a:srgbClr val="000099"/>
                </a:solidFill>
                <a:cs typeface="Arial" charset="0"/>
              </a:rPr>
              <a:t>，和移动平均的周期。</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保持输入参数不变，以避免数据挖掘，即保持分析是客观的。</a:t>
            </a:r>
            <a:endParaRPr lang="en-US" sz="1400" b="0" u="none" dirty="0">
              <a:solidFill>
                <a:srgbClr val="000099"/>
              </a:solidFill>
              <a:cs typeface="Arial" charset="0"/>
            </a:endParaRPr>
          </a:p>
        </p:txBody>
      </p:sp>
      <p:sp>
        <p:nvSpPr>
          <p:cNvPr id="39945" name="Line 61"/>
          <p:cNvSpPr>
            <a:spLocks noChangeShapeType="1"/>
          </p:cNvSpPr>
          <p:nvPr/>
        </p:nvSpPr>
        <p:spPr bwMode="auto">
          <a:xfrm rot="5400000">
            <a:off x="1889125" y="3421013"/>
            <a:ext cx="4289425"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46" name="Text Box 64"/>
          <p:cNvSpPr txBox="1">
            <a:spLocks noChangeArrowheads="1"/>
          </p:cNvSpPr>
          <p:nvPr/>
        </p:nvSpPr>
        <p:spPr bwMode="auto">
          <a:xfrm>
            <a:off x="4162425" y="1273125"/>
            <a:ext cx="5486400" cy="863955"/>
          </a:xfrm>
          <a:prstGeom prst="rect">
            <a:avLst/>
          </a:prstGeom>
          <a:noFill/>
          <a:ln w="38100" algn="ctr">
            <a:noFill/>
            <a:miter lim="800000"/>
            <a:headEnd type="none" w="sm" len="sm"/>
            <a:tailEnd/>
          </a:ln>
        </p:spPr>
        <p:txBody>
          <a:bodyPr lIns="90000" tIns="46800" rIns="90000" bIns="46800">
            <a:spAutoFit/>
          </a:bodyPr>
          <a:lstStyle/>
          <a:p>
            <a:pPr algn="l"/>
            <a:r>
              <a:rPr lang="zh-CN" altLang="en-US" sz="1000" u="none" dirty="0" smtClean="0">
                <a:solidFill>
                  <a:srgbClr val="2E7E41"/>
                </a:solidFill>
              </a:rPr>
              <a:t>买入</a:t>
            </a:r>
            <a:r>
              <a:rPr lang="en-US" altLang="zh-CN" sz="1000" u="none" dirty="0" smtClean="0">
                <a:solidFill>
                  <a:srgbClr val="2E7E41"/>
                </a:solidFill>
              </a:rPr>
              <a:t>/</a:t>
            </a:r>
            <a:r>
              <a:rPr lang="zh-CN" altLang="en-US" sz="1000" u="none" dirty="0" smtClean="0">
                <a:solidFill>
                  <a:srgbClr val="2E7E41"/>
                </a:solidFill>
              </a:rPr>
              <a:t>卖出信号</a:t>
            </a:r>
            <a:r>
              <a:rPr lang="en-GB" sz="1000" u="none" dirty="0" smtClean="0">
                <a:solidFill>
                  <a:srgbClr val="2E7E41"/>
                </a:solidFill>
              </a:rPr>
              <a:t> (</a:t>
            </a:r>
            <a:r>
              <a:rPr lang="zh-CN" altLang="en-US" sz="1000" u="none" dirty="0" smtClean="0">
                <a:solidFill>
                  <a:srgbClr val="2E7E41"/>
                </a:solidFill>
              </a:rPr>
              <a:t>即：风向</a:t>
            </a:r>
            <a:r>
              <a:rPr lang="en-US" altLang="zh-CN" sz="1000" u="none" dirty="0" smtClean="0">
                <a:solidFill>
                  <a:srgbClr val="2E7E41"/>
                </a:solidFill>
              </a:rPr>
              <a:t>/</a:t>
            </a:r>
            <a:r>
              <a:rPr lang="zh-CN" altLang="en-US" sz="1000" u="none" dirty="0" smtClean="0">
                <a:solidFill>
                  <a:srgbClr val="2E7E41"/>
                </a:solidFill>
              </a:rPr>
              <a:t>回报指标</a:t>
            </a:r>
            <a:r>
              <a:rPr lang="en-GB" sz="1000" u="none" dirty="0" smtClean="0">
                <a:solidFill>
                  <a:srgbClr val="2E7E41"/>
                </a:solidFill>
              </a:rPr>
              <a:t>)</a:t>
            </a:r>
          </a:p>
          <a:p>
            <a:pPr algn="l"/>
            <a:r>
              <a:rPr lang="zh-CN" altLang="en-US" sz="1000" b="0" u="none" dirty="0" smtClean="0">
                <a:solidFill>
                  <a:schemeClr val="accent1"/>
                </a:solidFill>
              </a:rPr>
              <a:t>下图中超过</a:t>
            </a:r>
            <a:r>
              <a:rPr lang="en-US" altLang="zh-CN" sz="1000" b="0" u="none" dirty="0" smtClean="0">
                <a:solidFill>
                  <a:schemeClr val="accent1"/>
                </a:solidFill>
              </a:rPr>
              <a:t>-20</a:t>
            </a:r>
            <a:r>
              <a:rPr lang="zh-CN" altLang="en-US" sz="1000" b="0" u="none" dirty="0" smtClean="0">
                <a:solidFill>
                  <a:schemeClr val="accent1"/>
                </a:solidFill>
              </a:rPr>
              <a:t>，或接近于</a:t>
            </a:r>
            <a:r>
              <a:rPr lang="en-US" altLang="zh-CN" sz="1000" b="0" u="none" dirty="0" smtClean="0">
                <a:solidFill>
                  <a:schemeClr val="accent1"/>
                </a:solidFill>
              </a:rPr>
              <a:t>0</a:t>
            </a:r>
            <a:r>
              <a:rPr lang="zh-CN" altLang="en-US" sz="1000" b="0" u="none" dirty="0" smtClean="0">
                <a:solidFill>
                  <a:schemeClr val="accent1"/>
                </a:solidFill>
              </a:rPr>
              <a:t>，理论上标志着市场已经被超买；低于</a:t>
            </a:r>
            <a:r>
              <a:rPr lang="en-US" altLang="zh-CN" sz="1000" b="0" u="none" dirty="0" smtClean="0">
                <a:solidFill>
                  <a:schemeClr val="accent1"/>
                </a:solidFill>
              </a:rPr>
              <a:t>-80</a:t>
            </a:r>
            <a:r>
              <a:rPr lang="zh-CN" altLang="en-US" sz="1000" b="0" u="none" dirty="0" smtClean="0">
                <a:solidFill>
                  <a:schemeClr val="accent1"/>
                </a:solidFill>
              </a:rPr>
              <a:t>，或接近于</a:t>
            </a:r>
            <a:r>
              <a:rPr lang="en-US" altLang="zh-CN" sz="1000" b="0" u="none" dirty="0" smtClean="0">
                <a:solidFill>
                  <a:schemeClr val="accent1"/>
                </a:solidFill>
              </a:rPr>
              <a:t>-100</a:t>
            </a:r>
            <a:r>
              <a:rPr lang="zh-CN" altLang="en-US" sz="1000" b="0" u="none" dirty="0" smtClean="0">
                <a:solidFill>
                  <a:schemeClr val="accent1"/>
                </a:solidFill>
              </a:rPr>
              <a:t>，理论上标志市场已被超卖。一旦指标移动到这些极端的水平，就应该从经典指标中留意市场准备转向的信号。与其它振荡器一样，图表所基于的时间周期越长，信号的重要性越高：日内</a:t>
            </a:r>
            <a:r>
              <a:rPr lang="en-US" altLang="zh-CN" sz="1000" b="0" u="none" dirty="0" smtClean="0">
                <a:solidFill>
                  <a:schemeClr val="accent1"/>
                </a:solidFill>
              </a:rPr>
              <a:t>&lt;</a:t>
            </a:r>
            <a:r>
              <a:rPr lang="zh-CN" altLang="en-US" sz="1000" b="0" u="none" dirty="0" smtClean="0">
                <a:solidFill>
                  <a:schemeClr val="accent1"/>
                </a:solidFill>
              </a:rPr>
              <a:t>每天</a:t>
            </a:r>
            <a:r>
              <a:rPr lang="en-US" altLang="zh-CN" sz="1000" b="0" u="none" dirty="0" smtClean="0">
                <a:solidFill>
                  <a:schemeClr val="accent1"/>
                </a:solidFill>
              </a:rPr>
              <a:t>&lt;</a:t>
            </a:r>
            <a:r>
              <a:rPr lang="zh-CN" altLang="en-US" sz="1000" b="0" u="none" dirty="0" smtClean="0">
                <a:solidFill>
                  <a:schemeClr val="accent1"/>
                </a:solidFill>
              </a:rPr>
              <a:t>每周</a:t>
            </a:r>
            <a:r>
              <a:rPr lang="en-US" altLang="zh-CN" sz="1000" b="0" u="none" dirty="0" smtClean="0">
                <a:solidFill>
                  <a:schemeClr val="accent1"/>
                </a:solidFill>
              </a:rPr>
              <a:t> &lt;</a:t>
            </a:r>
            <a:r>
              <a:rPr lang="zh-CN" altLang="en-US" sz="1000" b="0" u="none" dirty="0" smtClean="0">
                <a:solidFill>
                  <a:schemeClr val="accent1"/>
                </a:solidFill>
              </a:rPr>
              <a:t>每月</a:t>
            </a:r>
            <a:endParaRPr lang="en-GB" sz="1000" b="0" u="none" dirty="0">
              <a:solidFill>
                <a:schemeClr val="accent1"/>
              </a:solidFill>
            </a:endParaRPr>
          </a:p>
        </p:txBody>
      </p:sp>
      <p:grpSp>
        <p:nvGrpSpPr>
          <p:cNvPr id="39947" name="Group 68"/>
          <p:cNvGrpSpPr>
            <a:grpSpLocks/>
          </p:cNvGrpSpPr>
          <p:nvPr/>
        </p:nvGrpSpPr>
        <p:grpSpPr bwMode="auto">
          <a:xfrm>
            <a:off x="4210050" y="1282650"/>
            <a:ext cx="5384800" cy="850900"/>
            <a:chOff x="2796" y="1240"/>
            <a:chExt cx="1140" cy="631"/>
          </a:xfrm>
        </p:grpSpPr>
        <p:sp>
          <p:nvSpPr>
            <p:cNvPr id="39957" name="Line 65"/>
            <p:cNvSpPr>
              <a:spLocks noChangeShapeType="1"/>
            </p:cNvSpPr>
            <p:nvPr/>
          </p:nvSpPr>
          <p:spPr bwMode="auto">
            <a:xfrm>
              <a:off x="2796" y="1240"/>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58" name="Line 66"/>
            <p:cNvSpPr>
              <a:spLocks noChangeShapeType="1"/>
            </p:cNvSpPr>
            <p:nvPr/>
          </p:nvSpPr>
          <p:spPr bwMode="auto">
            <a:xfrm>
              <a:off x="2796" y="1871"/>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nvGrpSpPr>
          <p:cNvPr id="69" name="Group 68"/>
          <p:cNvGrpSpPr/>
          <p:nvPr/>
        </p:nvGrpSpPr>
        <p:grpSpPr>
          <a:xfrm>
            <a:off x="4276725" y="2220862"/>
            <a:ext cx="5310188" cy="3726784"/>
            <a:chOff x="4276725" y="2220862"/>
            <a:chExt cx="5310188" cy="3302000"/>
          </a:xfrm>
        </p:grpSpPr>
        <p:pic>
          <p:nvPicPr>
            <p:cNvPr id="39951" name="Picture 71"/>
            <p:cNvPicPr>
              <a:picLocks noChangeAspect="1" noChangeArrowheads="1"/>
            </p:cNvPicPr>
            <p:nvPr/>
          </p:nvPicPr>
          <p:blipFill>
            <a:blip r:embed="rId2" cstate="print"/>
            <a:srcRect/>
            <a:stretch>
              <a:fillRect/>
            </a:stretch>
          </p:blipFill>
          <p:spPr bwMode="auto">
            <a:xfrm>
              <a:off x="4276725" y="2220862"/>
              <a:ext cx="5310188" cy="3302000"/>
            </a:xfrm>
            <a:prstGeom prst="rect">
              <a:avLst/>
            </a:prstGeom>
            <a:noFill/>
            <a:ln w="38100" algn="ctr">
              <a:noFill/>
              <a:miter lim="800000"/>
              <a:headEnd type="none" w="sm" len="sm"/>
              <a:tailEnd/>
            </a:ln>
          </p:spPr>
        </p:pic>
        <p:sp>
          <p:nvSpPr>
            <p:cNvPr id="39952" name="Line 74"/>
            <p:cNvSpPr>
              <a:spLocks noChangeShapeType="1"/>
            </p:cNvSpPr>
            <p:nvPr/>
          </p:nvSpPr>
          <p:spPr bwMode="auto">
            <a:xfrm flipV="1">
              <a:off x="7118157" y="3218673"/>
              <a:ext cx="0" cy="1930219"/>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3" name="Line 75"/>
            <p:cNvSpPr>
              <a:spLocks noChangeShapeType="1"/>
            </p:cNvSpPr>
            <p:nvPr/>
          </p:nvSpPr>
          <p:spPr bwMode="auto">
            <a:xfrm flipV="1">
              <a:off x="7655299" y="3512147"/>
              <a:ext cx="0" cy="1648485"/>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4" name="Line 76"/>
            <p:cNvSpPr>
              <a:spLocks noChangeShapeType="1"/>
            </p:cNvSpPr>
            <p:nvPr/>
          </p:nvSpPr>
          <p:spPr bwMode="auto">
            <a:xfrm flipV="1">
              <a:off x="6670246" y="2658557"/>
              <a:ext cx="0" cy="2010715"/>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5" name="Line 77"/>
            <p:cNvSpPr>
              <a:spLocks noChangeShapeType="1"/>
            </p:cNvSpPr>
            <p:nvPr/>
          </p:nvSpPr>
          <p:spPr bwMode="auto">
            <a:xfrm flipV="1">
              <a:off x="5895151" y="3082837"/>
              <a:ext cx="0" cy="1588113"/>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6" name="Line 78"/>
            <p:cNvSpPr>
              <a:spLocks noChangeShapeType="1"/>
            </p:cNvSpPr>
            <p:nvPr/>
          </p:nvSpPr>
          <p:spPr bwMode="auto">
            <a:xfrm flipV="1">
              <a:off x="4721136" y="3758665"/>
              <a:ext cx="0" cy="944147"/>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0" name="Text Box 80"/>
            <p:cNvSpPr txBox="1">
              <a:spLocks noChangeArrowheads="1"/>
            </p:cNvSpPr>
            <p:nvPr/>
          </p:nvSpPr>
          <p:spPr bwMode="auto">
            <a:xfrm>
              <a:off x="4292600" y="2227212"/>
              <a:ext cx="1549400" cy="701675"/>
            </a:xfrm>
            <a:prstGeom prst="rect">
              <a:avLst/>
            </a:prstGeom>
            <a:noFill/>
            <a:ln w="38100" algn="ctr">
              <a:noFill/>
              <a:miter lim="800000"/>
              <a:headEnd type="none" w="sm" len="sm"/>
              <a:tailEnd/>
            </a:ln>
          </p:spPr>
          <p:txBody>
            <a:bodyPr lIns="90000" tIns="46800" rIns="90000" bIns="46800">
              <a:spAutoFit/>
            </a:bodyPr>
            <a:lstStyle/>
            <a:p>
              <a:r>
                <a:rPr lang="en-GB" sz="1000" u="none" dirty="0">
                  <a:solidFill>
                    <a:schemeClr val="accent1"/>
                  </a:solidFill>
                </a:rPr>
                <a:t>Slow Stochastics have worked well as an oscillator on USDJPY over recent months</a:t>
              </a:r>
            </a:p>
          </p:txBody>
        </p:sp>
      </p:grpSp>
      <p:grpSp>
        <p:nvGrpSpPr>
          <p:cNvPr id="47" name="Group 46"/>
          <p:cNvGrpSpPr/>
          <p:nvPr/>
        </p:nvGrpSpPr>
        <p:grpSpPr>
          <a:xfrm>
            <a:off x="8197721" y="349312"/>
            <a:ext cx="1381707" cy="666000"/>
            <a:chOff x="8197721" y="349312"/>
            <a:chExt cx="1381707" cy="666000"/>
          </a:xfrm>
        </p:grpSpPr>
        <p:pic>
          <p:nvPicPr>
            <p:cNvPr id="48"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49"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50" name="Title 1"/>
          <p:cNvSpPr txBox="1">
            <a:spLocks/>
          </p:cNvSpPr>
          <p:nvPr/>
        </p:nvSpPr>
        <p:spPr>
          <a:xfrm>
            <a:off x="1027500" y="519486"/>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振荡器</a:t>
            </a:r>
            <a:r>
              <a:rPr lang="en-GB" u="none" kern="0" dirty="0" smtClean="0">
                <a:latin typeface="Calibri" pitchFamily="34" charset="0"/>
              </a:rPr>
              <a:t>: </a:t>
            </a:r>
            <a:r>
              <a:rPr lang="zh-CN" altLang="en-US" u="none" kern="0" dirty="0" smtClean="0">
                <a:latin typeface="Calibri" pitchFamily="34" charset="0"/>
              </a:rPr>
              <a:t>慢速随机指标 </a:t>
            </a:r>
            <a:r>
              <a:rPr lang="en-GB" u="none" kern="0" dirty="0" smtClean="0">
                <a:latin typeface="Calibri" pitchFamily="34" charset="0"/>
              </a:rPr>
              <a:t>(</a:t>
            </a:r>
            <a:r>
              <a:rPr lang="zh-CN" altLang="en-US" u="none" kern="0" dirty="0" smtClean="0">
                <a:latin typeface="Calibri" pitchFamily="34" charset="0"/>
              </a:rPr>
              <a:t>作为买入</a:t>
            </a:r>
            <a:r>
              <a:rPr lang="en-US" altLang="zh-CN" u="none" kern="0" dirty="0" smtClean="0">
                <a:latin typeface="Calibri" pitchFamily="34" charset="0"/>
              </a:rPr>
              <a:t>/</a:t>
            </a:r>
            <a:r>
              <a:rPr lang="zh-CN" altLang="en-US" u="none" kern="0" dirty="0" smtClean="0">
                <a:latin typeface="Calibri" pitchFamily="34" charset="0"/>
              </a:rPr>
              <a:t>卖出信号</a:t>
            </a:r>
            <a:r>
              <a:rPr lang="en-GB" u="none" kern="0" dirty="0" smtClean="0">
                <a:latin typeface="Calibri" pitchFamily="34" charset="0"/>
              </a:rPr>
              <a:t>)…</a:t>
            </a:r>
            <a:endParaRPr lang="en-GB" u="none" kern="0" dirty="0">
              <a:latin typeface="Calibri" pitchFamily="34" charset="0"/>
            </a:endParaRPr>
          </a:p>
        </p:txBody>
      </p:sp>
      <p:cxnSp>
        <p:nvCxnSpPr>
          <p:cNvPr id="51" name="Straight Connector 50"/>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53" name="Group 52"/>
          <p:cNvGrpSpPr/>
          <p:nvPr/>
        </p:nvGrpSpPr>
        <p:grpSpPr>
          <a:xfrm>
            <a:off x="284399" y="349312"/>
            <a:ext cx="666000" cy="666000"/>
            <a:chOff x="347134" y="360363"/>
            <a:chExt cx="672884" cy="662400"/>
          </a:xfrm>
        </p:grpSpPr>
        <p:sp>
          <p:nvSpPr>
            <p:cNvPr id="54"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55" name="Group 21"/>
            <p:cNvGrpSpPr/>
            <p:nvPr/>
          </p:nvGrpSpPr>
          <p:grpSpPr>
            <a:xfrm>
              <a:off x="380317" y="403839"/>
              <a:ext cx="599144" cy="248876"/>
              <a:chOff x="380317" y="403839"/>
              <a:chExt cx="599144" cy="248876"/>
            </a:xfrm>
          </p:grpSpPr>
          <p:sp>
            <p:nvSpPr>
              <p:cNvPr id="56"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66"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68" name="Text Box 72"/>
          <p:cNvSpPr txBox="1">
            <a:spLocks noChangeArrowheads="1"/>
          </p:cNvSpPr>
          <p:nvPr/>
        </p:nvSpPr>
        <p:spPr bwMode="auto">
          <a:xfrm>
            <a:off x="4276725" y="5989993"/>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67" name="Picture 2"/>
          <p:cNvPicPr>
            <a:picLocks noChangeAspect="1" noChangeArrowheads="1"/>
          </p:cNvPicPr>
          <p:nvPr/>
        </p:nvPicPr>
        <p:blipFill>
          <a:blip r:embed="rId5"/>
          <a:srcRect/>
          <a:stretch>
            <a:fillRect/>
          </a:stretch>
        </p:blipFill>
        <p:spPr bwMode="auto">
          <a:xfrm>
            <a:off x="8014354" y="6329362"/>
            <a:ext cx="1377296" cy="337625"/>
          </a:xfrm>
          <a:prstGeom prst="rect">
            <a:avLst/>
          </a:prstGeom>
          <a:noFill/>
          <a:ln w="9525">
            <a:noFill/>
            <a:miter lim="800000"/>
            <a:headEnd/>
            <a:tailEnd/>
          </a:ln>
          <a:effectLst/>
        </p:spPr>
      </p:pic>
      <p:pic>
        <p:nvPicPr>
          <p:cNvPr id="70" name="Picture 3"/>
          <p:cNvPicPr>
            <a:picLocks noChangeAspect="1" noChangeArrowheads="1"/>
          </p:cNvPicPr>
          <p:nvPr/>
        </p:nvPicPr>
        <p:blipFill>
          <a:blip r:embed="rId6"/>
          <a:srcRect/>
          <a:stretch>
            <a:fillRect/>
          </a:stretch>
        </p:blipFill>
        <p:spPr bwMode="auto">
          <a:xfrm>
            <a:off x="6442124" y="6329362"/>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p:spPr>
        <p:txBody>
          <a:bodyPr/>
          <a:lstStyle/>
          <a:p>
            <a:pPr defTabSz="839788"/>
            <a:fld id="{7E4AE811-27E0-4A70-B7B8-9AAFA5CF0A05}" type="slidenum">
              <a:rPr lang="es-ES" smtClean="0"/>
              <a:pPr defTabSz="839788"/>
              <a:t>15</a:t>
            </a:fld>
            <a:endParaRPr lang="es-ES" smtClean="0"/>
          </a:p>
        </p:txBody>
      </p:sp>
      <p:sp>
        <p:nvSpPr>
          <p:cNvPr id="40963" name="Text Box 2"/>
          <p:cNvSpPr txBox="1">
            <a:spLocks noChangeArrowheads="1"/>
          </p:cNvSpPr>
          <p:nvPr/>
        </p:nvSpPr>
        <p:spPr bwMode="auto">
          <a:xfrm>
            <a:off x="290750" y="1263600"/>
            <a:ext cx="3470275" cy="296235"/>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慢速随机指标的公式</a:t>
            </a:r>
            <a:r>
              <a:rPr lang="en-US" sz="1400" b="0" u="none" dirty="0" smtClean="0">
                <a:solidFill>
                  <a:srgbClr val="000099"/>
                </a:solidFill>
                <a:cs typeface="Arial" charset="0"/>
              </a:rPr>
              <a:t>:</a:t>
            </a:r>
            <a:endParaRPr lang="en-US" sz="1400" b="0" u="none" dirty="0">
              <a:solidFill>
                <a:srgbClr val="000099"/>
              </a:solidFill>
              <a:cs typeface="Arial" charset="0"/>
            </a:endParaRPr>
          </a:p>
        </p:txBody>
      </p:sp>
      <p:grpSp>
        <p:nvGrpSpPr>
          <p:cNvPr id="40967" name="Group 6"/>
          <p:cNvGrpSpPr>
            <a:grpSpLocks/>
          </p:cNvGrpSpPr>
          <p:nvPr/>
        </p:nvGrpSpPr>
        <p:grpSpPr bwMode="auto">
          <a:xfrm>
            <a:off x="284400" y="1603325"/>
            <a:ext cx="3549650" cy="1371600"/>
            <a:chOff x="238" y="1423"/>
            <a:chExt cx="2236" cy="864"/>
          </a:xfrm>
        </p:grpSpPr>
        <p:grpSp>
          <p:nvGrpSpPr>
            <p:cNvPr id="40979" name="Group 7"/>
            <p:cNvGrpSpPr>
              <a:grpSpLocks/>
            </p:cNvGrpSpPr>
            <p:nvPr/>
          </p:nvGrpSpPr>
          <p:grpSpPr bwMode="auto">
            <a:xfrm>
              <a:off x="238" y="1991"/>
              <a:ext cx="1966" cy="277"/>
              <a:chOff x="214" y="2630"/>
              <a:chExt cx="1966" cy="277"/>
            </a:xfrm>
          </p:grpSpPr>
          <p:sp>
            <p:nvSpPr>
              <p:cNvPr id="41001" name="Text Box 8"/>
              <p:cNvSpPr txBox="1">
                <a:spLocks noChangeArrowheads="1"/>
              </p:cNvSpPr>
              <p:nvPr/>
            </p:nvSpPr>
            <p:spPr bwMode="auto">
              <a:xfrm>
                <a:off x="453" y="2701"/>
                <a:ext cx="1727" cy="135"/>
              </a:xfrm>
              <a:prstGeom prst="rect">
                <a:avLst/>
              </a:prstGeom>
              <a:noFill/>
              <a:ln w="38100" algn="ctr">
                <a:noFill/>
                <a:miter lim="800000"/>
                <a:headEnd type="none" w="sm" len="sm"/>
                <a:tailEnd/>
              </a:ln>
            </p:spPr>
            <p:txBody>
              <a:bodyPr lIns="90000" tIns="46800" rIns="90000" bIns="46800">
                <a:spAutoFit/>
              </a:bodyPr>
              <a:lstStyle/>
              <a:p>
                <a:pPr algn="l"/>
                <a:r>
                  <a:rPr lang="en-GB" sz="800" b="0" u="none">
                    <a:solidFill>
                      <a:schemeClr val="accent1"/>
                    </a:solidFill>
                  </a:rPr>
                  <a:t>3 period modified moving average of the Slow %K Line</a:t>
                </a:r>
              </a:p>
            </p:txBody>
          </p:sp>
          <p:sp>
            <p:nvSpPr>
              <p:cNvPr id="41002" name="Text Box 9"/>
              <p:cNvSpPr txBox="1">
                <a:spLocks noChangeArrowheads="1"/>
              </p:cNvSpPr>
              <p:nvPr/>
            </p:nvSpPr>
            <p:spPr bwMode="auto">
              <a:xfrm>
                <a:off x="214" y="2630"/>
                <a:ext cx="254" cy="277"/>
              </a:xfrm>
              <a:prstGeom prst="rect">
                <a:avLst/>
              </a:prstGeom>
              <a:solidFill>
                <a:schemeClr val="accent2"/>
              </a:solidFill>
              <a:ln w="38100" algn="ctr">
                <a:noFill/>
                <a:miter lim="800000"/>
                <a:headEnd type="none" w="sm" len="sm"/>
                <a:tailEnd/>
              </a:ln>
            </p:spPr>
            <p:txBody>
              <a:bodyPr lIns="36000" tIns="36000" rIns="36000" bIns="36000">
                <a:spAutoFit/>
              </a:bodyPr>
              <a:lstStyle/>
              <a:p>
                <a:r>
                  <a:rPr lang="en-GB" sz="800" u="none">
                    <a:solidFill>
                      <a:schemeClr val="accent1"/>
                    </a:solidFill>
                  </a:rPr>
                  <a:t>Slow %D Line</a:t>
                </a:r>
              </a:p>
            </p:txBody>
          </p:sp>
        </p:grpSp>
        <p:grpSp>
          <p:nvGrpSpPr>
            <p:cNvPr id="40980" name="Group 10"/>
            <p:cNvGrpSpPr>
              <a:grpSpLocks/>
            </p:cNvGrpSpPr>
            <p:nvPr/>
          </p:nvGrpSpPr>
          <p:grpSpPr bwMode="auto">
            <a:xfrm>
              <a:off x="238" y="1439"/>
              <a:ext cx="2217" cy="463"/>
              <a:chOff x="238" y="1585"/>
              <a:chExt cx="2217" cy="463"/>
            </a:xfrm>
          </p:grpSpPr>
          <p:grpSp>
            <p:nvGrpSpPr>
              <p:cNvPr id="40985" name="Group 11"/>
              <p:cNvGrpSpPr>
                <a:grpSpLocks/>
              </p:cNvGrpSpPr>
              <p:nvPr/>
            </p:nvGrpSpPr>
            <p:grpSpPr bwMode="auto">
              <a:xfrm>
                <a:off x="466" y="1772"/>
                <a:ext cx="1983" cy="267"/>
                <a:chOff x="442" y="2108"/>
                <a:chExt cx="1983" cy="267"/>
              </a:xfrm>
            </p:grpSpPr>
            <p:sp>
              <p:nvSpPr>
                <p:cNvPr id="40989" name="Text Box 12"/>
                <p:cNvSpPr txBox="1">
                  <a:spLocks noChangeArrowheads="1"/>
                </p:cNvSpPr>
                <p:nvPr/>
              </p:nvSpPr>
              <p:spPr bwMode="auto">
                <a:xfrm>
                  <a:off x="442" y="2146"/>
                  <a:ext cx="348" cy="173"/>
                </a:xfrm>
                <a:prstGeom prst="rect">
                  <a:avLst/>
                </a:prstGeom>
                <a:noFill/>
                <a:ln w="38100" algn="ctr">
                  <a:noFill/>
                  <a:miter lim="800000"/>
                  <a:headEnd type="none" w="sm" len="sm"/>
                  <a:tailEnd/>
                </a:ln>
              </p:spPr>
              <p:txBody>
                <a:bodyPr wrap="none" lIns="90000" tIns="46800" rIns="90000" bIns="46800">
                  <a:spAutoFit/>
                </a:bodyPr>
                <a:lstStyle/>
                <a:p>
                  <a:r>
                    <a:rPr lang="en-GB" sz="1200" b="0" u="none">
                      <a:solidFill>
                        <a:schemeClr val="accent1"/>
                      </a:solidFill>
                    </a:rPr>
                    <a:t>100 x</a:t>
                  </a:r>
                </a:p>
              </p:txBody>
            </p:sp>
            <p:sp>
              <p:nvSpPr>
                <p:cNvPr id="40990" name="Text Box 13"/>
                <p:cNvSpPr txBox="1">
                  <a:spLocks noChangeArrowheads="1"/>
                </p:cNvSpPr>
                <p:nvPr/>
              </p:nvSpPr>
              <p:spPr bwMode="auto">
                <a:xfrm>
                  <a:off x="984" y="2108"/>
                  <a:ext cx="1228" cy="135"/>
                </a:xfrm>
                <a:prstGeom prst="rect">
                  <a:avLst/>
                </a:prstGeom>
                <a:noFill/>
                <a:ln w="38100" algn="ctr">
                  <a:noFill/>
                  <a:miter lim="800000"/>
                  <a:headEnd type="none" w="sm" len="sm"/>
                  <a:tailEnd/>
                </a:ln>
              </p:spPr>
              <p:txBody>
                <a:bodyPr wrap="none" lIns="90000" tIns="46800" rIns="90000" bIns="46800">
                  <a:spAutoFit/>
                </a:bodyPr>
                <a:lstStyle/>
                <a:p>
                  <a:r>
                    <a:rPr lang="en-GB" sz="800" b="0" u="none">
                      <a:solidFill>
                        <a:schemeClr val="accent1"/>
                      </a:solidFill>
                    </a:rPr>
                    <a:t>(current close - lowest low in n periods)</a:t>
                  </a:r>
                </a:p>
              </p:txBody>
            </p:sp>
            <p:sp>
              <p:nvSpPr>
                <p:cNvPr id="40991" name="Text Box 14"/>
                <p:cNvSpPr txBox="1">
                  <a:spLocks noChangeArrowheads="1"/>
                </p:cNvSpPr>
                <p:nvPr/>
              </p:nvSpPr>
              <p:spPr bwMode="auto">
                <a:xfrm>
                  <a:off x="819" y="2233"/>
                  <a:ext cx="1559" cy="135"/>
                </a:xfrm>
                <a:prstGeom prst="rect">
                  <a:avLst/>
                </a:prstGeom>
                <a:noFill/>
                <a:ln w="38100" algn="ctr">
                  <a:noFill/>
                  <a:miter lim="800000"/>
                  <a:headEnd type="none" w="sm" len="sm"/>
                  <a:tailEnd/>
                </a:ln>
              </p:spPr>
              <p:txBody>
                <a:bodyPr wrap="none" lIns="90000" tIns="46800" rIns="90000" bIns="46800">
                  <a:spAutoFit/>
                </a:bodyPr>
                <a:lstStyle/>
                <a:p>
                  <a:r>
                    <a:rPr lang="en-GB" sz="800" b="0" u="none">
                      <a:solidFill>
                        <a:schemeClr val="accent1"/>
                      </a:solidFill>
                    </a:rPr>
                    <a:t>(highest high in n periods - lowest low in n periods)</a:t>
                  </a:r>
                </a:p>
              </p:txBody>
            </p:sp>
            <p:sp>
              <p:nvSpPr>
                <p:cNvPr id="40992" name="Line 15"/>
                <p:cNvSpPr>
                  <a:spLocks noChangeShapeType="1"/>
                </p:cNvSpPr>
                <p:nvPr/>
              </p:nvSpPr>
              <p:spPr bwMode="auto">
                <a:xfrm>
                  <a:off x="834" y="2237"/>
                  <a:ext cx="1529"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nvGrpSpPr>
                <p:cNvPr id="40993" name="Group 16"/>
                <p:cNvGrpSpPr>
                  <a:grpSpLocks/>
                </p:cNvGrpSpPr>
                <p:nvPr/>
              </p:nvGrpSpPr>
              <p:grpSpPr bwMode="auto">
                <a:xfrm>
                  <a:off x="789" y="2110"/>
                  <a:ext cx="105" cy="259"/>
                  <a:chOff x="1023" y="2066"/>
                  <a:chExt cx="105" cy="259"/>
                </a:xfrm>
              </p:grpSpPr>
              <p:sp>
                <p:nvSpPr>
                  <p:cNvPr id="40998" name="Line 17"/>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40999" name="Line 18"/>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41000" name="Line 19"/>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nvGrpSpPr>
                <p:cNvPr id="40994" name="Group 20"/>
                <p:cNvGrpSpPr>
                  <a:grpSpLocks/>
                </p:cNvGrpSpPr>
                <p:nvPr/>
              </p:nvGrpSpPr>
              <p:grpSpPr bwMode="auto">
                <a:xfrm flipH="1">
                  <a:off x="2320" y="2116"/>
                  <a:ext cx="105" cy="259"/>
                  <a:chOff x="1023" y="2066"/>
                  <a:chExt cx="105" cy="259"/>
                </a:xfrm>
              </p:grpSpPr>
              <p:sp>
                <p:nvSpPr>
                  <p:cNvPr id="40995" name="Line 21"/>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40996" name="Line 22"/>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40997" name="Line 23"/>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sp>
            <p:nvSpPr>
              <p:cNvPr id="40986" name="Text Box 24"/>
              <p:cNvSpPr txBox="1">
                <a:spLocks noChangeArrowheads="1"/>
              </p:cNvSpPr>
              <p:nvPr/>
            </p:nvSpPr>
            <p:spPr bwMode="auto">
              <a:xfrm>
                <a:off x="238" y="1591"/>
                <a:ext cx="254" cy="457"/>
              </a:xfrm>
              <a:prstGeom prst="rect">
                <a:avLst/>
              </a:prstGeom>
              <a:solidFill>
                <a:schemeClr val="accent2"/>
              </a:solidFill>
              <a:ln w="38100" algn="ctr">
                <a:noFill/>
                <a:miter lim="800000"/>
                <a:headEnd type="none" w="sm" len="sm"/>
                <a:tailEnd/>
              </a:ln>
            </p:spPr>
            <p:txBody>
              <a:bodyPr lIns="36000" tIns="180000" rIns="36000" bIns="180000" anchor="ctr" anchorCtr="1">
                <a:spAutoFit/>
              </a:bodyPr>
              <a:lstStyle/>
              <a:p>
                <a:r>
                  <a:rPr lang="en-GB" sz="800" u="none">
                    <a:solidFill>
                      <a:schemeClr val="accent1"/>
                    </a:solidFill>
                  </a:rPr>
                  <a:t>Slow %K Line</a:t>
                </a:r>
              </a:p>
            </p:txBody>
          </p:sp>
          <p:sp>
            <p:nvSpPr>
              <p:cNvPr id="40987" name="Text Box 25"/>
              <p:cNvSpPr txBox="1">
                <a:spLocks noChangeArrowheads="1"/>
              </p:cNvSpPr>
              <p:nvPr/>
            </p:nvSpPr>
            <p:spPr bwMode="auto">
              <a:xfrm>
                <a:off x="477" y="1585"/>
                <a:ext cx="1450" cy="135"/>
              </a:xfrm>
              <a:prstGeom prst="rect">
                <a:avLst/>
              </a:prstGeom>
              <a:noFill/>
              <a:ln w="38100" algn="ctr">
                <a:noFill/>
                <a:miter lim="800000"/>
                <a:headEnd type="none" w="sm" len="sm"/>
                <a:tailEnd/>
              </a:ln>
            </p:spPr>
            <p:txBody>
              <a:bodyPr wrap="none" lIns="90000" tIns="46800" rIns="90000" bIns="46800">
                <a:spAutoFit/>
              </a:bodyPr>
              <a:lstStyle/>
              <a:p>
                <a:pPr algn="l"/>
                <a:r>
                  <a:rPr lang="en-GB" sz="800" b="0" u="none">
                    <a:solidFill>
                      <a:schemeClr val="accent1"/>
                    </a:solidFill>
                  </a:rPr>
                  <a:t>3 period modified moving average of the below</a:t>
                </a:r>
              </a:p>
            </p:txBody>
          </p:sp>
          <p:sp>
            <p:nvSpPr>
              <p:cNvPr id="40988" name="Line 26"/>
              <p:cNvSpPr>
                <a:spLocks noChangeShapeType="1"/>
              </p:cNvSpPr>
              <p:nvPr/>
            </p:nvSpPr>
            <p:spPr bwMode="auto">
              <a:xfrm>
                <a:off x="539" y="1730"/>
                <a:ext cx="1916" cy="0"/>
              </a:xfrm>
              <a:prstGeom prst="line">
                <a:avLst/>
              </a:prstGeom>
              <a:noFill/>
              <a:ln w="3175">
                <a:solidFill>
                  <a:schemeClr val="accent1"/>
                </a:solidFill>
                <a:prstDash val="dash"/>
                <a:round/>
                <a:headEnd type="none" w="sm" len="sm"/>
                <a:tailEnd/>
              </a:ln>
            </p:spPr>
            <p:txBody>
              <a:bodyPr lIns="90000" tIns="46800" rIns="90000" bIns="46800">
                <a:spAutoFit/>
              </a:bodyPr>
              <a:lstStyle/>
              <a:p>
                <a:endParaRPr lang="en-GB"/>
              </a:p>
            </p:txBody>
          </p:sp>
        </p:grpSp>
        <p:sp>
          <p:nvSpPr>
            <p:cNvPr id="40981" name="Line 27"/>
            <p:cNvSpPr>
              <a:spLocks noChangeShapeType="1"/>
            </p:cNvSpPr>
            <p:nvPr/>
          </p:nvSpPr>
          <p:spPr bwMode="auto">
            <a:xfrm>
              <a:off x="238" y="1423"/>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40982" name="Line 28"/>
            <p:cNvSpPr>
              <a:spLocks noChangeShapeType="1"/>
            </p:cNvSpPr>
            <p:nvPr/>
          </p:nvSpPr>
          <p:spPr bwMode="auto">
            <a:xfrm>
              <a:off x="238" y="1919"/>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40983" name="Line 29"/>
            <p:cNvSpPr>
              <a:spLocks noChangeShapeType="1"/>
            </p:cNvSpPr>
            <p:nvPr/>
          </p:nvSpPr>
          <p:spPr bwMode="auto">
            <a:xfrm>
              <a:off x="238" y="1973"/>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40984" name="Line 30"/>
            <p:cNvSpPr>
              <a:spLocks noChangeShapeType="1"/>
            </p:cNvSpPr>
            <p:nvPr/>
          </p:nvSpPr>
          <p:spPr bwMode="auto">
            <a:xfrm>
              <a:off x="238" y="2287"/>
              <a:ext cx="2236"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grpSp>
      <p:sp>
        <p:nvSpPr>
          <p:cNvPr id="40968" name="Text Box 31"/>
          <p:cNvSpPr txBox="1">
            <a:spLocks noChangeArrowheads="1"/>
          </p:cNvSpPr>
          <p:nvPr/>
        </p:nvSpPr>
        <p:spPr bwMode="auto">
          <a:xfrm>
            <a:off x="290750" y="3128912"/>
            <a:ext cx="3553200" cy="2019784"/>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但最重要的并不是知道公式本身，而是知道如何解读指标。</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对于这一指标输入有很多不同的“市场标准”，最常用的是</a:t>
            </a:r>
            <a:r>
              <a:rPr lang="en-US" altLang="zh-CN" sz="1400" b="0" u="none" dirty="0" smtClean="0">
                <a:solidFill>
                  <a:srgbClr val="000099"/>
                </a:solidFill>
                <a:cs typeface="Arial" charset="0"/>
              </a:rPr>
              <a:t>9/3/3</a:t>
            </a:r>
            <a:r>
              <a:rPr lang="zh-CN" altLang="en-US" sz="1400" b="0" u="none" dirty="0" smtClean="0">
                <a:solidFill>
                  <a:srgbClr val="000099"/>
                </a:solidFill>
                <a:cs typeface="Arial" charset="0"/>
              </a:rPr>
              <a:t>，分别代表上述公式中的</a:t>
            </a:r>
            <a:r>
              <a:rPr lang="en-US" altLang="zh-CN" sz="1400" b="0" u="none" dirty="0" smtClean="0">
                <a:solidFill>
                  <a:srgbClr val="000099"/>
                </a:solidFill>
                <a:cs typeface="Arial" charset="0"/>
              </a:rPr>
              <a:t> ‘n’</a:t>
            </a:r>
            <a:r>
              <a:rPr lang="zh-CN" altLang="en-US" sz="1400" b="0" u="none" dirty="0" smtClean="0">
                <a:solidFill>
                  <a:srgbClr val="000099"/>
                </a:solidFill>
                <a:cs typeface="Arial" charset="0"/>
              </a:rPr>
              <a:t>，和移动平均的周期。</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保持输入参数不变，以避免数据挖掘，即保持分析是客观的。</a:t>
            </a:r>
            <a:endParaRPr lang="en-US" sz="1400" b="0" u="none" dirty="0">
              <a:solidFill>
                <a:srgbClr val="000099"/>
              </a:solidFill>
              <a:cs typeface="Arial" charset="0"/>
            </a:endParaRPr>
          </a:p>
        </p:txBody>
      </p:sp>
      <p:sp>
        <p:nvSpPr>
          <p:cNvPr id="40969" name="Line 32"/>
          <p:cNvSpPr>
            <a:spLocks noChangeShapeType="1"/>
          </p:cNvSpPr>
          <p:nvPr/>
        </p:nvSpPr>
        <p:spPr bwMode="auto">
          <a:xfrm rot="5400000">
            <a:off x="1900475" y="3440063"/>
            <a:ext cx="4289425"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40970" name="Text Box 35"/>
          <p:cNvSpPr txBox="1">
            <a:spLocks noChangeArrowheads="1"/>
          </p:cNvSpPr>
          <p:nvPr/>
        </p:nvSpPr>
        <p:spPr bwMode="auto">
          <a:xfrm>
            <a:off x="4154725" y="1301700"/>
            <a:ext cx="5486400" cy="1441037"/>
          </a:xfrm>
          <a:prstGeom prst="rect">
            <a:avLst/>
          </a:prstGeom>
          <a:noFill/>
          <a:ln w="38100" algn="ctr">
            <a:noFill/>
            <a:miter lim="800000"/>
            <a:headEnd type="none" w="sm" len="sm"/>
            <a:tailEnd/>
          </a:ln>
        </p:spPr>
        <p:txBody>
          <a:bodyPr lIns="90000" tIns="46800" rIns="90000" bIns="46800">
            <a:spAutoFit/>
          </a:bodyPr>
          <a:lstStyle/>
          <a:p>
            <a:pPr algn="l"/>
            <a:r>
              <a:rPr lang="zh-CN" altLang="en-US" sz="1000" u="none" dirty="0" smtClean="0">
                <a:solidFill>
                  <a:srgbClr val="2E7E41"/>
                </a:solidFill>
              </a:rPr>
              <a:t>衰竭指标</a:t>
            </a:r>
            <a:r>
              <a:rPr lang="en-GB" sz="1000" u="none" dirty="0" smtClean="0">
                <a:solidFill>
                  <a:srgbClr val="2E7E41"/>
                </a:solidFill>
              </a:rPr>
              <a:t> (</a:t>
            </a:r>
            <a:r>
              <a:rPr lang="zh-CN" altLang="en-US" sz="1000" u="none" dirty="0" smtClean="0">
                <a:solidFill>
                  <a:srgbClr val="2E7E41"/>
                </a:solidFill>
              </a:rPr>
              <a:t>或 </a:t>
            </a:r>
            <a:r>
              <a:rPr lang="en-GB" sz="1000" u="none" dirty="0" smtClean="0">
                <a:solidFill>
                  <a:srgbClr val="2E7E41"/>
                </a:solidFill>
              </a:rPr>
              <a:t>+</a:t>
            </a:r>
            <a:r>
              <a:rPr lang="en-GB" sz="1000" u="none" dirty="0">
                <a:solidFill>
                  <a:srgbClr val="2E7E41"/>
                </a:solidFill>
              </a:rPr>
              <a:t>VE AND –VE </a:t>
            </a:r>
            <a:r>
              <a:rPr lang="en-GB" sz="1000" u="none" dirty="0" smtClean="0">
                <a:solidFill>
                  <a:srgbClr val="2E7E41"/>
                </a:solidFill>
              </a:rPr>
              <a:t>DIVERGENCE)</a:t>
            </a:r>
            <a:endParaRPr lang="en-GB" sz="1000" u="none" dirty="0">
              <a:solidFill>
                <a:srgbClr val="2E7E41"/>
              </a:solidFill>
            </a:endParaRPr>
          </a:p>
          <a:p>
            <a:pPr algn="l"/>
            <a:r>
              <a:rPr lang="zh-CN" altLang="en-US" sz="1000" b="0" u="none" dirty="0" smtClean="0">
                <a:solidFill>
                  <a:schemeClr val="accent1"/>
                </a:solidFill>
              </a:rPr>
              <a:t>该信号会在趋势市场中产生，但表明这个趋势正在失去势头，变得越来越平。通常与楔型形态有关。有两种形式的背离</a:t>
            </a:r>
            <a:r>
              <a:rPr lang="en-GB" sz="1000" b="0" u="none" dirty="0" smtClean="0">
                <a:solidFill>
                  <a:schemeClr val="accent1"/>
                </a:solidFill>
              </a:rPr>
              <a:t>:</a:t>
            </a:r>
            <a:endParaRPr lang="en-GB" sz="1000" b="0" u="none" dirty="0">
              <a:solidFill>
                <a:schemeClr val="accent1"/>
              </a:solidFill>
            </a:endParaRPr>
          </a:p>
          <a:p>
            <a:pPr algn="l">
              <a:spcBef>
                <a:spcPct val="25000"/>
              </a:spcBef>
            </a:pPr>
            <a:r>
              <a:rPr lang="zh-CN" altLang="en-US" sz="1000" b="0" dirty="0" smtClean="0">
                <a:solidFill>
                  <a:srgbClr val="2E7E41"/>
                </a:solidFill>
              </a:rPr>
              <a:t>正背离</a:t>
            </a:r>
            <a:r>
              <a:rPr lang="en-GB" sz="1000" b="0" dirty="0" smtClean="0">
                <a:solidFill>
                  <a:srgbClr val="2E7E41"/>
                </a:solidFill>
              </a:rPr>
              <a:t>:</a:t>
            </a:r>
            <a:r>
              <a:rPr lang="zh-CN" altLang="en-US" sz="1000" b="0" u="none" dirty="0" smtClean="0">
                <a:solidFill>
                  <a:schemeClr val="accent1"/>
                </a:solidFill>
              </a:rPr>
              <a:t>市场价格行为连续出现了超过</a:t>
            </a:r>
            <a:r>
              <a:rPr lang="en-US" altLang="zh-CN" sz="1000" b="0" u="none" dirty="0" smtClean="0">
                <a:solidFill>
                  <a:schemeClr val="accent1"/>
                </a:solidFill>
              </a:rPr>
              <a:t>2</a:t>
            </a:r>
            <a:r>
              <a:rPr lang="zh-CN" altLang="en-US" sz="1000" b="0" u="none" dirty="0" smtClean="0">
                <a:solidFill>
                  <a:schemeClr val="accent1"/>
                </a:solidFill>
              </a:rPr>
              <a:t>个以上较低的低点，而振荡器上相应地出现了超过</a:t>
            </a:r>
            <a:r>
              <a:rPr lang="en-US" altLang="zh-CN" sz="1000" b="0" u="none" dirty="0" smtClean="0">
                <a:solidFill>
                  <a:schemeClr val="accent1"/>
                </a:solidFill>
              </a:rPr>
              <a:t>2</a:t>
            </a:r>
            <a:r>
              <a:rPr lang="zh-CN" altLang="en-US" sz="1000" b="0" u="none" dirty="0" smtClean="0">
                <a:solidFill>
                  <a:schemeClr val="accent1"/>
                </a:solidFill>
              </a:rPr>
              <a:t>个以上的较高的低点，就形成了负背离。</a:t>
            </a:r>
            <a:endParaRPr lang="en-GB" sz="1000" b="0" u="none" dirty="0">
              <a:solidFill>
                <a:schemeClr val="accent1"/>
              </a:solidFill>
            </a:endParaRPr>
          </a:p>
          <a:p>
            <a:pPr algn="l">
              <a:spcBef>
                <a:spcPct val="25000"/>
              </a:spcBef>
            </a:pPr>
            <a:r>
              <a:rPr lang="zh-CN" altLang="en-US" sz="1000" b="0" dirty="0" smtClean="0">
                <a:solidFill>
                  <a:srgbClr val="2E7E41"/>
                </a:solidFill>
              </a:rPr>
              <a:t>负背离</a:t>
            </a:r>
            <a:r>
              <a:rPr lang="en-GB" sz="1000" b="0" dirty="0" smtClean="0">
                <a:solidFill>
                  <a:srgbClr val="2E7E41"/>
                </a:solidFill>
              </a:rPr>
              <a:t>:</a:t>
            </a:r>
            <a:r>
              <a:rPr lang="zh-CN" altLang="en-US" sz="1000" b="0" u="none" dirty="0" smtClean="0">
                <a:solidFill>
                  <a:schemeClr val="accent1"/>
                </a:solidFill>
              </a:rPr>
              <a:t>市场价格行为连续出现了超过</a:t>
            </a:r>
            <a:r>
              <a:rPr lang="en-US" altLang="zh-CN" sz="1000" b="0" u="none" dirty="0" smtClean="0">
                <a:solidFill>
                  <a:schemeClr val="accent1"/>
                </a:solidFill>
              </a:rPr>
              <a:t>2</a:t>
            </a:r>
            <a:r>
              <a:rPr lang="zh-CN" altLang="en-US" sz="1000" b="0" u="none" dirty="0" smtClean="0">
                <a:solidFill>
                  <a:schemeClr val="accent1"/>
                </a:solidFill>
              </a:rPr>
              <a:t>个以上较高的高点，而振荡器上相应地出现了超过</a:t>
            </a:r>
            <a:r>
              <a:rPr lang="en-US" altLang="zh-CN" sz="1000" b="0" u="none" dirty="0" smtClean="0">
                <a:solidFill>
                  <a:schemeClr val="accent1"/>
                </a:solidFill>
              </a:rPr>
              <a:t>2</a:t>
            </a:r>
            <a:r>
              <a:rPr lang="zh-CN" altLang="en-US" sz="1000" b="0" u="none" dirty="0" smtClean="0">
                <a:solidFill>
                  <a:schemeClr val="accent1"/>
                </a:solidFill>
              </a:rPr>
              <a:t>个以上较低的高点，就形成了负背离。</a:t>
            </a:r>
            <a:endParaRPr lang="en-GB" sz="1000" b="0" u="none" dirty="0">
              <a:solidFill>
                <a:schemeClr val="accent1"/>
              </a:solidFill>
            </a:endParaRPr>
          </a:p>
          <a:p>
            <a:pPr algn="l">
              <a:spcBef>
                <a:spcPct val="25000"/>
              </a:spcBef>
            </a:pPr>
            <a:r>
              <a:rPr lang="zh-CN" altLang="en-US" sz="1000" b="0" u="none" dirty="0" smtClean="0">
                <a:solidFill>
                  <a:schemeClr val="accent1"/>
                </a:solidFill>
              </a:rPr>
              <a:t>从历史上看，当在极端趋势下，一连出现</a:t>
            </a:r>
            <a:r>
              <a:rPr lang="en-US" altLang="zh-CN" sz="1000" b="0" u="none" dirty="0" smtClean="0">
                <a:solidFill>
                  <a:schemeClr val="accent1"/>
                </a:solidFill>
              </a:rPr>
              <a:t>3</a:t>
            </a:r>
            <a:r>
              <a:rPr lang="zh-CN" altLang="en-US" sz="1000" b="0" u="none" dirty="0" smtClean="0">
                <a:solidFill>
                  <a:schemeClr val="accent1"/>
                </a:solidFill>
              </a:rPr>
              <a:t>个背离高点</a:t>
            </a:r>
            <a:r>
              <a:rPr lang="en-US" altLang="zh-CN" sz="1000" b="0" u="none" dirty="0" smtClean="0">
                <a:solidFill>
                  <a:schemeClr val="accent1"/>
                </a:solidFill>
              </a:rPr>
              <a:t>/</a:t>
            </a:r>
            <a:r>
              <a:rPr lang="zh-CN" altLang="en-US" sz="1000" b="0" u="none" dirty="0" smtClean="0">
                <a:solidFill>
                  <a:schemeClr val="accent1"/>
                </a:solidFill>
              </a:rPr>
              <a:t>低点时，该指标是最可靠的。</a:t>
            </a:r>
            <a:endParaRPr lang="en-GB" sz="1000" b="0" u="none" dirty="0">
              <a:solidFill>
                <a:schemeClr val="accent1"/>
              </a:solidFill>
            </a:endParaRPr>
          </a:p>
        </p:txBody>
      </p:sp>
      <p:grpSp>
        <p:nvGrpSpPr>
          <p:cNvPr id="40971" name="Group 36"/>
          <p:cNvGrpSpPr>
            <a:grpSpLocks/>
          </p:cNvGrpSpPr>
          <p:nvPr/>
        </p:nvGrpSpPr>
        <p:grpSpPr bwMode="auto">
          <a:xfrm>
            <a:off x="4211875" y="1312812"/>
            <a:ext cx="5391150" cy="1706563"/>
            <a:chOff x="2796" y="1240"/>
            <a:chExt cx="1140" cy="631"/>
          </a:xfrm>
        </p:grpSpPr>
        <p:sp>
          <p:nvSpPr>
            <p:cNvPr id="40977" name="Line 37"/>
            <p:cNvSpPr>
              <a:spLocks noChangeShapeType="1"/>
            </p:cNvSpPr>
            <p:nvPr/>
          </p:nvSpPr>
          <p:spPr bwMode="auto">
            <a:xfrm>
              <a:off x="2796" y="1240"/>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40978" name="Line 38"/>
            <p:cNvSpPr>
              <a:spLocks noChangeShapeType="1"/>
            </p:cNvSpPr>
            <p:nvPr/>
          </p:nvSpPr>
          <p:spPr bwMode="auto">
            <a:xfrm>
              <a:off x="2796" y="1871"/>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nvGrpSpPr>
          <p:cNvPr id="65" name="Group 64"/>
          <p:cNvGrpSpPr/>
          <p:nvPr/>
        </p:nvGrpSpPr>
        <p:grpSpPr>
          <a:xfrm>
            <a:off x="4249975" y="3119386"/>
            <a:ext cx="5356225" cy="2836351"/>
            <a:chOff x="4249975" y="3119387"/>
            <a:chExt cx="5356225" cy="2425700"/>
          </a:xfrm>
        </p:grpSpPr>
        <p:pic>
          <p:nvPicPr>
            <p:cNvPr id="40973" name="Picture 49"/>
            <p:cNvPicPr>
              <a:picLocks noChangeAspect="1" noChangeArrowheads="1"/>
            </p:cNvPicPr>
            <p:nvPr/>
          </p:nvPicPr>
          <p:blipFill>
            <a:blip r:embed="rId2" cstate="print"/>
            <a:srcRect/>
            <a:stretch>
              <a:fillRect/>
            </a:stretch>
          </p:blipFill>
          <p:spPr bwMode="auto">
            <a:xfrm>
              <a:off x="4249975" y="3119387"/>
              <a:ext cx="5356225" cy="2425700"/>
            </a:xfrm>
            <a:prstGeom prst="rect">
              <a:avLst/>
            </a:prstGeom>
            <a:noFill/>
            <a:ln w="38100" algn="ctr">
              <a:noFill/>
              <a:miter lim="800000"/>
              <a:headEnd type="none" w="sm" len="sm"/>
              <a:tailEnd/>
            </a:ln>
          </p:spPr>
        </p:pic>
        <p:sp>
          <p:nvSpPr>
            <p:cNvPr id="40974" name="Freeform 52"/>
            <p:cNvSpPr>
              <a:spLocks/>
            </p:cNvSpPr>
            <p:nvPr/>
          </p:nvSpPr>
          <p:spPr bwMode="auto">
            <a:xfrm>
              <a:off x="6450250" y="4564012"/>
              <a:ext cx="1619250" cy="219075"/>
            </a:xfrm>
            <a:custGeom>
              <a:avLst/>
              <a:gdLst>
                <a:gd name="T0" fmla="*/ 0 w 1020"/>
                <a:gd name="T1" fmla="*/ 0 h 138"/>
                <a:gd name="T2" fmla="*/ 2147483647 w 1020"/>
                <a:gd name="T3" fmla="*/ 2147483647 h 138"/>
                <a:gd name="T4" fmla="*/ 2147483647 w 1020"/>
                <a:gd name="T5" fmla="*/ 2147483647 h 138"/>
                <a:gd name="T6" fmla="*/ 0 60000 65536"/>
                <a:gd name="T7" fmla="*/ 0 60000 65536"/>
                <a:gd name="T8" fmla="*/ 0 60000 65536"/>
                <a:gd name="T9" fmla="*/ 0 w 1020"/>
                <a:gd name="T10" fmla="*/ 0 h 138"/>
                <a:gd name="T11" fmla="*/ 1020 w 1020"/>
                <a:gd name="T12" fmla="*/ 138 h 138"/>
              </a:gdLst>
              <a:ahLst/>
              <a:cxnLst>
                <a:cxn ang="T6">
                  <a:pos x="T0" y="T1"/>
                </a:cxn>
                <a:cxn ang="T7">
                  <a:pos x="T2" y="T3"/>
                </a:cxn>
                <a:cxn ang="T8">
                  <a:pos x="T4" y="T5"/>
                </a:cxn>
              </a:cxnLst>
              <a:rect l="T9" t="T10" r="T11" b="T12"/>
              <a:pathLst>
                <a:path w="1020" h="138">
                  <a:moveTo>
                    <a:pt x="0" y="0"/>
                  </a:moveTo>
                  <a:cubicBezTo>
                    <a:pt x="200" y="0"/>
                    <a:pt x="400" y="1"/>
                    <a:pt x="570" y="24"/>
                  </a:cubicBezTo>
                  <a:cubicBezTo>
                    <a:pt x="740" y="47"/>
                    <a:pt x="880" y="92"/>
                    <a:pt x="1020" y="138"/>
                  </a:cubicBezTo>
                </a:path>
              </a:pathLst>
            </a:custGeom>
            <a:noFill/>
            <a:ln w="12700" cap="flat" cmpd="sng">
              <a:solidFill>
                <a:schemeClr val="accent1"/>
              </a:solidFill>
              <a:prstDash val="solid"/>
              <a:round/>
              <a:headEnd type="none" w="sm" len="sm"/>
              <a:tailEnd type="triangle" w="med" len="med"/>
            </a:ln>
          </p:spPr>
          <p:txBody>
            <a:bodyPr lIns="90000" tIns="46800" rIns="90000" bIns="46800">
              <a:spAutoFit/>
            </a:bodyPr>
            <a:lstStyle/>
            <a:p>
              <a:endParaRPr lang="en-GB"/>
            </a:p>
          </p:txBody>
        </p:sp>
        <p:sp>
          <p:nvSpPr>
            <p:cNvPr id="40975" name="Freeform 53"/>
            <p:cNvSpPr>
              <a:spLocks/>
            </p:cNvSpPr>
            <p:nvPr/>
          </p:nvSpPr>
          <p:spPr bwMode="auto">
            <a:xfrm>
              <a:off x="6450250" y="3157487"/>
              <a:ext cx="1544638" cy="403225"/>
            </a:xfrm>
            <a:custGeom>
              <a:avLst/>
              <a:gdLst>
                <a:gd name="T0" fmla="*/ 0 w 973"/>
                <a:gd name="T1" fmla="*/ 2147483647 h 254"/>
                <a:gd name="T2" fmla="*/ 2147483647 w 973"/>
                <a:gd name="T3" fmla="*/ 2147483647 h 254"/>
                <a:gd name="T4" fmla="*/ 2147483647 w 973"/>
                <a:gd name="T5" fmla="*/ 2147483647 h 254"/>
                <a:gd name="T6" fmla="*/ 0 60000 65536"/>
                <a:gd name="T7" fmla="*/ 0 60000 65536"/>
                <a:gd name="T8" fmla="*/ 0 60000 65536"/>
                <a:gd name="T9" fmla="*/ 0 w 973"/>
                <a:gd name="T10" fmla="*/ 0 h 254"/>
                <a:gd name="T11" fmla="*/ 973 w 973"/>
                <a:gd name="T12" fmla="*/ 254 h 254"/>
              </a:gdLst>
              <a:ahLst/>
              <a:cxnLst>
                <a:cxn ang="T6">
                  <a:pos x="T0" y="T1"/>
                </a:cxn>
                <a:cxn ang="T7">
                  <a:pos x="T2" y="T3"/>
                </a:cxn>
                <a:cxn ang="T8">
                  <a:pos x="T4" y="T5"/>
                </a:cxn>
              </a:cxnLst>
              <a:rect l="T9" t="T10" r="T11" b="T12"/>
              <a:pathLst>
                <a:path w="973" h="254">
                  <a:moveTo>
                    <a:pt x="0" y="254"/>
                  </a:moveTo>
                  <a:cubicBezTo>
                    <a:pt x="182" y="170"/>
                    <a:pt x="366" y="76"/>
                    <a:pt x="528" y="38"/>
                  </a:cubicBezTo>
                  <a:cubicBezTo>
                    <a:pt x="690" y="0"/>
                    <a:pt x="880" y="27"/>
                    <a:pt x="973" y="24"/>
                  </a:cubicBezTo>
                </a:path>
              </a:pathLst>
            </a:custGeom>
            <a:noFill/>
            <a:ln w="12700" cap="flat" cmpd="sng">
              <a:solidFill>
                <a:schemeClr val="accent1"/>
              </a:solidFill>
              <a:prstDash val="solid"/>
              <a:round/>
              <a:headEnd type="none" w="sm" len="sm"/>
              <a:tailEnd type="triangle" w="med" len="med"/>
            </a:ln>
          </p:spPr>
          <p:txBody>
            <a:bodyPr lIns="90000" tIns="46800" rIns="90000" bIns="46800">
              <a:spAutoFit/>
            </a:bodyPr>
            <a:lstStyle/>
            <a:p>
              <a:endParaRPr lang="en-GB"/>
            </a:p>
          </p:txBody>
        </p:sp>
        <p:sp>
          <p:nvSpPr>
            <p:cNvPr id="40976" name="Text Box 54"/>
            <p:cNvSpPr txBox="1">
              <a:spLocks noChangeArrowheads="1"/>
            </p:cNvSpPr>
            <p:nvPr/>
          </p:nvSpPr>
          <p:spPr bwMode="auto">
            <a:xfrm>
              <a:off x="4264263" y="3127325"/>
              <a:ext cx="1628775" cy="701675"/>
            </a:xfrm>
            <a:prstGeom prst="rect">
              <a:avLst/>
            </a:prstGeom>
            <a:noFill/>
            <a:ln w="38100" algn="ctr">
              <a:noFill/>
              <a:miter lim="800000"/>
              <a:headEnd type="none" w="sm" len="sm"/>
              <a:tailEnd/>
            </a:ln>
          </p:spPr>
          <p:txBody>
            <a:bodyPr lIns="90000" tIns="46800" rIns="90000" bIns="46800">
              <a:spAutoFit/>
            </a:bodyPr>
            <a:lstStyle/>
            <a:p>
              <a:r>
                <a:rPr lang="en-GB" sz="1000" u="none">
                  <a:solidFill>
                    <a:schemeClr val="accent1"/>
                  </a:solidFill>
                </a:rPr>
                <a:t>EURUSD developed triple negative weekly divergence against the 1.6040 highs in July ‘08</a:t>
              </a:r>
            </a:p>
          </p:txBody>
        </p:sp>
      </p:grpSp>
      <p:grpSp>
        <p:nvGrpSpPr>
          <p:cNvPr id="43" name="Group 42"/>
          <p:cNvGrpSpPr/>
          <p:nvPr/>
        </p:nvGrpSpPr>
        <p:grpSpPr>
          <a:xfrm>
            <a:off x="8197721" y="349312"/>
            <a:ext cx="1381707" cy="666000"/>
            <a:chOff x="8197721" y="349312"/>
            <a:chExt cx="1381707" cy="666000"/>
          </a:xfrm>
        </p:grpSpPr>
        <p:pic>
          <p:nvPicPr>
            <p:cNvPr id="44"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45"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46" name="Title 1"/>
          <p:cNvSpPr txBox="1">
            <a:spLocks/>
          </p:cNvSpPr>
          <p:nvPr/>
        </p:nvSpPr>
        <p:spPr>
          <a:xfrm>
            <a:off x="1027500" y="519486"/>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振荡器</a:t>
            </a:r>
            <a:r>
              <a:rPr lang="en-GB" u="none" kern="0" dirty="0" smtClean="0">
                <a:latin typeface="Calibri" pitchFamily="34" charset="0"/>
              </a:rPr>
              <a:t>: </a:t>
            </a:r>
            <a:r>
              <a:rPr lang="zh-CN" altLang="en-US" u="none" kern="0" dirty="0" smtClean="0">
                <a:latin typeface="Calibri" pitchFamily="34" charset="0"/>
              </a:rPr>
              <a:t>慢速随机指标 </a:t>
            </a:r>
            <a:r>
              <a:rPr lang="en-GB" u="none" kern="0" dirty="0" smtClean="0">
                <a:latin typeface="Calibri" pitchFamily="34" charset="0"/>
              </a:rPr>
              <a:t>(</a:t>
            </a:r>
            <a:r>
              <a:rPr lang="zh-CN" altLang="en-US" u="none" kern="0" dirty="0" smtClean="0">
                <a:latin typeface="Calibri" pitchFamily="34" charset="0"/>
              </a:rPr>
              <a:t>作为衰竭信号</a:t>
            </a:r>
            <a:r>
              <a:rPr lang="en-GB" u="none" kern="0" dirty="0" smtClean="0">
                <a:latin typeface="Calibri" pitchFamily="34" charset="0"/>
              </a:rPr>
              <a:t>)…</a:t>
            </a:r>
            <a:endParaRPr lang="en-GB" u="none" kern="0" dirty="0">
              <a:latin typeface="Calibri" pitchFamily="34" charset="0"/>
            </a:endParaRPr>
          </a:p>
          <a:p>
            <a:pPr marL="0" marR="0" lvl="0" indent="0" algn="just" defTabSz="714375" rtl="0" eaLnBrk="0" fontAlgn="base" latinLnBrk="0" hangingPunct="0">
              <a:lnSpc>
                <a:spcPct val="100000"/>
              </a:lnSpc>
              <a:spcBef>
                <a:spcPct val="60000"/>
              </a:spcBef>
              <a:spcAft>
                <a:spcPct val="0"/>
              </a:spcAft>
              <a:buClr>
                <a:schemeClr val="accent1"/>
              </a:buClr>
              <a:buSzTx/>
              <a:tabLst/>
              <a:defRPr/>
            </a:pPr>
            <a:endParaRPr kumimoji="0" lang="en-GB" sz="2000" i="0" u="none" strike="noStrike" kern="0" cap="none" spc="0" normalizeH="0" baseline="0" noProof="0" dirty="0">
              <a:ln>
                <a:noFill/>
              </a:ln>
              <a:effectLst/>
              <a:uLnTx/>
              <a:uFillTx/>
              <a:latin typeface="Calibri" pitchFamily="34" charset="0"/>
            </a:endParaRPr>
          </a:p>
        </p:txBody>
      </p:sp>
      <p:cxnSp>
        <p:nvCxnSpPr>
          <p:cNvPr id="47" name="Straight Connector 46"/>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49" name="Group 48"/>
          <p:cNvGrpSpPr/>
          <p:nvPr/>
        </p:nvGrpSpPr>
        <p:grpSpPr>
          <a:xfrm>
            <a:off x="284399" y="349312"/>
            <a:ext cx="666000" cy="666000"/>
            <a:chOff x="347134" y="360363"/>
            <a:chExt cx="672884" cy="662400"/>
          </a:xfrm>
        </p:grpSpPr>
        <p:sp>
          <p:nvSpPr>
            <p:cNvPr id="50"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51" name="Group 21"/>
            <p:cNvGrpSpPr/>
            <p:nvPr/>
          </p:nvGrpSpPr>
          <p:grpSpPr>
            <a:xfrm>
              <a:off x="380317" y="403839"/>
              <a:ext cx="599144" cy="248876"/>
              <a:chOff x="380317" y="403839"/>
              <a:chExt cx="599144" cy="248876"/>
            </a:xfrm>
          </p:grpSpPr>
          <p:sp>
            <p:nvSpPr>
              <p:cNvPr id="52"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4"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5"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6"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62"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64" name="Text Box 72"/>
          <p:cNvSpPr txBox="1">
            <a:spLocks noChangeArrowheads="1"/>
          </p:cNvSpPr>
          <p:nvPr/>
        </p:nvSpPr>
        <p:spPr bwMode="auto">
          <a:xfrm>
            <a:off x="4276725" y="5989993"/>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63" name="Picture 2"/>
          <p:cNvPicPr>
            <a:picLocks noChangeAspect="1" noChangeArrowheads="1"/>
          </p:cNvPicPr>
          <p:nvPr/>
        </p:nvPicPr>
        <p:blipFill>
          <a:blip r:embed="rId5"/>
          <a:srcRect/>
          <a:stretch>
            <a:fillRect/>
          </a:stretch>
        </p:blipFill>
        <p:spPr bwMode="auto">
          <a:xfrm>
            <a:off x="8000067" y="6293644"/>
            <a:ext cx="1377296" cy="337625"/>
          </a:xfrm>
          <a:prstGeom prst="rect">
            <a:avLst/>
          </a:prstGeom>
          <a:noFill/>
          <a:ln w="9525">
            <a:noFill/>
            <a:miter lim="800000"/>
            <a:headEnd/>
            <a:tailEnd/>
          </a:ln>
          <a:effectLst/>
        </p:spPr>
      </p:pic>
      <p:pic>
        <p:nvPicPr>
          <p:cNvPr id="66" name="Picture 3"/>
          <p:cNvPicPr>
            <a:picLocks noChangeAspect="1" noChangeArrowheads="1"/>
          </p:cNvPicPr>
          <p:nvPr/>
        </p:nvPicPr>
        <p:blipFill>
          <a:blip r:embed="rId6"/>
          <a:srcRect/>
          <a:stretch>
            <a:fillRect/>
          </a:stretch>
        </p:blipFill>
        <p:spPr bwMode="auto">
          <a:xfrm>
            <a:off x="6427837" y="6293644"/>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p>
            <a:pPr defTabSz="839788"/>
            <a:fld id="{DFFFF603-554A-4124-AB69-AA8CA17E8E5A}" type="slidenum">
              <a:rPr lang="es-ES" smtClean="0"/>
              <a:pPr defTabSz="839788"/>
              <a:t>16</a:t>
            </a:fld>
            <a:endParaRPr lang="es-ES" smtClean="0"/>
          </a:p>
        </p:txBody>
      </p:sp>
      <p:sp>
        <p:nvSpPr>
          <p:cNvPr id="39941" name="Rectangle 7"/>
          <p:cNvSpPr>
            <a:spLocks noChangeArrowheads="1"/>
          </p:cNvSpPr>
          <p:nvPr/>
        </p:nvSpPr>
        <p:spPr bwMode="auto">
          <a:xfrm>
            <a:off x="360363" y="1389063"/>
            <a:ext cx="9545637" cy="369887"/>
          </a:xfrm>
          <a:prstGeom prst="rect">
            <a:avLst/>
          </a:prstGeom>
          <a:noFill/>
          <a:ln w="9525">
            <a:noFill/>
            <a:miter lim="800000"/>
            <a:headEnd/>
            <a:tailEnd/>
          </a:ln>
        </p:spPr>
        <p:txBody>
          <a:bodyPr lIns="0" tIns="40603" rIns="78085" bIns="40603"/>
          <a:lstStyle/>
          <a:p>
            <a:pPr algn="l" defTabSz="977900" eaLnBrk="0" hangingPunct="0">
              <a:lnSpc>
                <a:spcPts val="1800"/>
              </a:lnSpc>
            </a:pPr>
            <a:endParaRPr lang="en-US" sz="1800" u="none" dirty="0">
              <a:solidFill>
                <a:srgbClr val="2E7E41"/>
              </a:solidFill>
            </a:endParaRPr>
          </a:p>
        </p:txBody>
      </p:sp>
      <p:sp>
        <p:nvSpPr>
          <p:cNvPr id="39939" name="Text Box 5"/>
          <p:cNvSpPr txBox="1">
            <a:spLocks noChangeArrowheads="1"/>
          </p:cNvSpPr>
          <p:nvPr/>
        </p:nvSpPr>
        <p:spPr bwMode="auto">
          <a:xfrm>
            <a:off x="288924" y="1263600"/>
            <a:ext cx="3821829" cy="296235"/>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相对强弱指数的公式：</a:t>
            </a:r>
            <a:endParaRPr lang="en-US" sz="1400" b="0" u="none" dirty="0">
              <a:solidFill>
                <a:srgbClr val="000099"/>
              </a:solidFill>
              <a:cs typeface="Arial" charset="0"/>
            </a:endParaRPr>
          </a:p>
        </p:txBody>
      </p:sp>
      <p:sp>
        <p:nvSpPr>
          <p:cNvPr id="39944" name="Text Box 60"/>
          <p:cNvSpPr txBox="1">
            <a:spLocks noChangeArrowheads="1"/>
          </p:cNvSpPr>
          <p:nvPr/>
        </p:nvSpPr>
        <p:spPr bwMode="auto">
          <a:xfrm>
            <a:off x="288926" y="3047992"/>
            <a:ext cx="3546700" cy="1158009"/>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同样，最重要的是知道如何解读指标。</a:t>
            </a:r>
            <a:endParaRPr lang="en-US" altLang="zh-CN"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该指标在</a:t>
            </a:r>
            <a:r>
              <a:rPr lang="en-US" altLang="zh-CN" sz="1400" b="0" u="none" dirty="0" smtClean="0">
                <a:solidFill>
                  <a:srgbClr val="000099"/>
                </a:solidFill>
                <a:cs typeface="Arial" charset="0"/>
              </a:rPr>
              <a:t>0</a:t>
            </a:r>
            <a:r>
              <a:rPr lang="zh-CN" altLang="en-US" sz="1400" b="0" u="none" dirty="0" smtClean="0">
                <a:solidFill>
                  <a:srgbClr val="000099"/>
                </a:solidFill>
                <a:cs typeface="Arial" charset="0"/>
              </a:rPr>
              <a:t>到</a:t>
            </a:r>
            <a:r>
              <a:rPr lang="en-US" altLang="zh-CN" sz="1400" b="0" u="none" dirty="0" smtClean="0">
                <a:solidFill>
                  <a:srgbClr val="000099"/>
                </a:solidFill>
                <a:cs typeface="Arial" charset="0"/>
              </a:rPr>
              <a:t>100</a:t>
            </a:r>
            <a:r>
              <a:rPr lang="zh-CN" altLang="en-US" sz="1400" b="0" u="none" dirty="0" smtClean="0">
                <a:solidFill>
                  <a:srgbClr val="000099"/>
                </a:solidFill>
                <a:cs typeface="Arial" charset="0"/>
              </a:rPr>
              <a:t>之间。</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创立者最初建议使用</a:t>
            </a:r>
            <a:r>
              <a:rPr lang="en-US" altLang="zh-CN" sz="1400" b="0" u="none" dirty="0" smtClean="0">
                <a:solidFill>
                  <a:srgbClr val="000099"/>
                </a:solidFill>
                <a:cs typeface="Arial" charset="0"/>
              </a:rPr>
              <a:t>14-</a:t>
            </a:r>
            <a:r>
              <a:rPr lang="zh-CN" altLang="en-US" sz="1400" b="0" u="none" dirty="0" smtClean="0">
                <a:solidFill>
                  <a:srgbClr val="000099"/>
                </a:solidFill>
                <a:cs typeface="Arial" charset="0"/>
              </a:rPr>
              <a:t>周期体统</a:t>
            </a:r>
            <a:endParaRPr lang="en-US" sz="1400" b="0" u="none" dirty="0">
              <a:solidFill>
                <a:srgbClr val="000099"/>
              </a:solidFill>
              <a:cs typeface="Arial" charset="0"/>
            </a:endParaRPr>
          </a:p>
        </p:txBody>
      </p:sp>
      <p:sp>
        <p:nvSpPr>
          <p:cNvPr id="39945" name="Line 61"/>
          <p:cNvSpPr>
            <a:spLocks noChangeShapeType="1"/>
          </p:cNvSpPr>
          <p:nvPr/>
        </p:nvSpPr>
        <p:spPr bwMode="auto">
          <a:xfrm rot="5400000">
            <a:off x="1889125" y="3421013"/>
            <a:ext cx="4289425"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46" name="Text Box 64"/>
          <p:cNvSpPr txBox="1">
            <a:spLocks noChangeArrowheads="1"/>
          </p:cNvSpPr>
          <p:nvPr/>
        </p:nvSpPr>
        <p:spPr bwMode="auto">
          <a:xfrm>
            <a:off x="4162425" y="1273125"/>
            <a:ext cx="5486400" cy="863955"/>
          </a:xfrm>
          <a:prstGeom prst="rect">
            <a:avLst/>
          </a:prstGeom>
          <a:noFill/>
          <a:ln w="38100" algn="ctr">
            <a:noFill/>
            <a:miter lim="800000"/>
            <a:headEnd type="none" w="sm" len="sm"/>
            <a:tailEnd/>
          </a:ln>
        </p:spPr>
        <p:txBody>
          <a:bodyPr lIns="90000" tIns="46800" rIns="90000" bIns="46800">
            <a:spAutoFit/>
          </a:bodyPr>
          <a:lstStyle/>
          <a:p>
            <a:pPr algn="l"/>
            <a:r>
              <a:rPr lang="zh-CN" altLang="en-US" sz="1000" u="none" dirty="0" smtClean="0">
                <a:solidFill>
                  <a:srgbClr val="2E7E41"/>
                </a:solidFill>
              </a:rPr>
              <a:t>买入</a:t>
            </a:r>
            <a:r>
              <a:rPr lang="en-US" altLang="zh-CN" sz="1000" u="none" dirty="0" smtClean="0">
                <a:solidFill>
                  <a:srgbClr val="2E7E41"/>
                </a:solidFill>
              </a:rPr>
              <a:t>/</a:t>
            </a:r>
            <a:r>
              <a:rPr lang="zh-CN" altLang="en-US" sz="1000" u="none" dirty="0" smtClean="0">
                <a:solidFill>
                  <a:srgbClr val="2E7E41"/>
                </a:solidFill>
              </a:rPr>
              <a:t>卖出信号</a:t>
            </a:r>
            <a:r>
              <a:rPr lang="en-GB" sz="1000" u="none" dirty="0" smtClean="0">
                <a:solidFill>
                  <a:srgbClr val="2E7E41"/>
                </a:solidFill>
              </a:rPr>
              <a:t> (</a:t>
            </a:r>
            <a:r>
              <a:rPr lang="zh-CN" altLang="en-US" sz="1000" u="none" dirty="0" smtClean="0">
                <a:solidFill>
                  <a:srgbClr val="2E7E41"/>
                </a:solidFill>
              </a:rPr>
              <a:t>即：风向</a:t>
            </a:r>
            <a:r>
              <a:rPr lang="en-US" altLang="zh-CN" sz="1000" u="none" dirty="0" smtClean="0">
                <a:solidFill>
                  <a:srgbClr val="2E7E41"/>
                </a:solidFill>
              </a:rPr>
              <a:t>/</a:t>
            </a:r>
            <a:r>
              <a:rPr lang="zh-CN" altLang="en-US" sz="1000" u="none" dirty="0" smtClean="0">
                <a:solidFill>
                  <a:srgbClr val="2E7E41"/>
                </a:solidFill>
              </a:rPr>
              <a:t>回报指标</a:t>
            </a:r>
            <a:r>
              <a:rPr lang="en-GB" sz="1000" u="none" dirty="0" smtClean="0">
                <a:solidFill>
                  <a:srgbClr val="2E7E41"/>
                </a:solidFill>
              </a:rPr>
              <a:t>)</a:t>
            </a:r>
          </a:p>
          <a:p>
            <a:pPr algn="l"/>
            <a:r>
              <a:rPr lang="zh-CN" altLang="en-US" sz="1000" b="0" u="none" dirty="0" smtClean="0">
                <a:solidFill>
                  <a:schemeClr val="accent1"/>
                </a:solidFill>
              </a:rPr>
              <a:t>下图中超过</a:t>
            </a:r>
            <a:r>
              <a:rPr lang="en-US" altLang="zh-CN" sz="1000" b="0" u="none" dirty="0" smtClean="0">
                <a:solidFill>
                  <a:schemeClr val="accent1"/>
                </a:solidFill>
              </a:rPr>
              <a:t>-20</a:t>
            </a:r>
            <a:r>
              <a:rPr lang="zh-CN" altLang="en-US" sz="1000" b="0" u="none" dirty="0" smtClean="0">
                <a:solidFill>
                  <a:schemeClr val="accent1"/>
                </a:solidFill>
              </a:rPr>
              <a:t>，或接近于</a:t>
            </a:r>
            <a:r>
              <a:rPr lang="en-US" altLang="zh-CN" sz="1000" b="0" u="none" dirty="0" smtClean="0">
                <a:solidFill>
                  <a:schemeClr val="accent1"/>
                </a:solidFill>
              </a:rPr>
              <a:t>0</a:t>
            </a:r>
            <a:r>
              <a:rPr lang="zh-CN" altLang="en-US" sz="1000" b="0" u="none" dirty="0" smtClean="0">
                <a:solidFill>
                  <a:schemeClr val="accent1"/>
                </a:solidFill>
              </a:rPr>
              <a:t>，理论上标志着市场已经被超买；低于</a:t>
            </a:r>
            <a:r>
              <a:rPr lang="en-US" altLang="zh-CN" sz="1000" b="0" u="none" dirty="0" smtClean="0">
                <a:solidFill>
                  <a:schemeClr val="accent1"/>
                </a:solidFill>
              </a:rPr>
              <a:t>-80</a:t>
            </a:r>
            <a:r>
              <a:rPr lang="zh-CN" altLang="en-US" sz="1000" b="0" u="none" dirty="0" smtClean="0">
                <a:solidFill>
                  <a:schemeClr val="accent1"/>
                </a:solidFill>
              </a:rPr>
              <a:t>，或接近于</a:t>
            </a:r>
            <a:r>
              <a:rPr lang="en-US" altLang="zh-CN" sz="1000" b="0" u="none" dirty="0" smtClean="0">
                <a:solidFill>
                  <a:schemeClr val="accent1"/>
                </a:solidFill>
              </a:rPr>
              <a:t>-100</a:t>
            </a:r>
            <a:r>
              <a:rPr lang="zh-CN" altLang="en-US" sz="1000" b="0" u="none" dirty="0" smtClean="0">
                <a:solidFill>
                  <a:schemeClr val="accent1"/>
                </a:solidFill>
              </a:rPr>
              <a:t>，理论上标志市场已被超卖。一旦指标移动到这些极端的水平，就应该从经典指标中留意市场准备转向的信号。与其它振荡器一样，图表所基于的时间周期越长，信号的重要性越高：日内</a:t>
            </a:r>
            <a:r>
              <a:rPr lang="en-US" altLang="zh-CN" sz="1000" b="0" u="none" dirty="0" smtClean="0">
                <a:solidFill>
                  <a:schemeClr val="accent1"/>
                </a:solidFill>
              </a:rPr>
              <a:t>&lt;</a:t>
            </a:r>
            <a:r>
              <a:rPr lang="zh-CN" altLang="en-US" sz="1000" b="0" u="none" dirty="0" smtClean="0">
                <a:solidFill>
                  <a:schemeClr val="accent1"/>
                </a:solidFill>
              </a:rPr>
              <a:t>每天</a:t>
            </a:r>
            <a:r>
              <a:rPr lang="en-US" altLang="zh-CN" sz="1000" b="0" u="none" dirty="0" smtClean="0">
                <a:solidFill>
                  <a:schemeClr val="accent1"/>
                </a:solidFill>
              </a:rPr>
              <a:t>&lt;</a:t>
            </a:r>
            <a:r>
              <a:rPr lang="zh-CN" altLang="en-US" sz="1000" b="0" u="none" dirty="0" smtClean="0">
                <a:solidFill>
                  <a:schemeClr val="accent1"/>
                </a:solidFill>
              </a:rPr>
              <a:t>每周</a:t>
            </a:r>
            <a:r>
              <a:rPr lang="en-US" altLang="zh-CN" sz="1000" b="0" u="none" dirty="0" smtClean="0">
                <a:solidFill>
                  <a:schemeClr val="accent1"/>
                </a:solidFill>
              </a:rPr>
              <a:t> &lt;</a:t>
            </a:r>
            <a:r>
              <a:rPr lang="zh-CN" altLang="en-US" sz="1000" b="0" u="none" dirty="0" smtClean="0">
                <a:solidFill>
                  <a:schemeClr val="accent1"/>
                </a:solidFill>
              </a:rPr>
              <a:t>每月</a:t>
            </a:r>
            <a:endParaRPr lang="en-GB" sz="1000" b="0" u="none" dirty="0">
              <a:solidFill>
                <a:schemeClr val="accent1"/>
              </a:solidFill>
            </a:endParaRPr>
          </a:p>
        </p:txBody>
      </p:sp>
      <p:grpSp>
        <p:nvGrpSpPr>
          <p:cNvPr id="9" name="Group 68"/>
          <p:cNvGrpSpPr>
            <a:grpSpLocks/>
          </p:cNvGrpSpPr>
          <p:nvPr/>
        </p:nvGrpSpPr>
        <p:grpSpPr bwMode="auto">
          <a:xfrm>
            <a:off x="4210050" y="1282650"/>
            <a:ext cx="5384800" cy="850900"/>
            <a:chOff x="2796" y="1240"/>
            <a:chExt cx="1140" cy="631"/>
          </a:xfrm>
        </p:grpSpPr>
        <p:sp>
          <p:nvSpPr>
            <p:cNvPr id="39957" name="Line 65"/>
            <p:cNvSpPr>
              <a:spLocks noChangeShapeType="1"/>
            </p:cNvSpPr>
            <p:nvPr/>
          </p:nvSpPr>
          <p:spPr bwMode="auto">
            <a:xfrm>
              <a:off x="2796" y="1240"/>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58" name="Line 66"/>
            <p:cNvSpPr>
              <a:spLocks noChangeShapeType="1"/>
            </p:cNvSpPr>
            <p:nvPr/>
          </p:nvSpPr>
          <p:spPr bwMode="auto">
            <a:xfrm>
              <a:off x="2796" y="1871"/>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sp>
        <p:nvSpPr>
          <p:cNvPr id="39948" name="Text Box 72"/>
          <p:cNvSpPr txBox="1">
            <a:spLocks noChangeArrowheads="1"/>
          </p:cNvSpPr>
          <p:nvPr/>
        </p:nvSpPr>
        <p:spPr bwMode="auto">
          <a:xfrm>
            <a:off x="4276725" y="5989993"/>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sp>
        <p:nvSpPr>
          <p:cNvPr id="50" name="Title 1"/>
          <p:cNvSpPr txBox="1">
            <a:spLocks/>
          </p:cNvSpPr>
          <p:nvPr/>
        </p:nvSpPr>
        <p:spPr>
          <a:xfrm>
            <a:off x="1027499" y="519486"/>
            <a:ext cx="7509597"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振荡器</a:t>
            </a:r>
            <a:r>
              <a:rPr lang="en-GB" u="none" kern="0" dirty="0" smtClean="0">
                <a:latin typeface="Calibri" pitchFamily="34" charset="0"/>
              </a:rPr>
              <a:t>: RSI – </a:t>
            </a:r>
            <a:r>
              <a:rPr lang="zh-CN" altLang="en-US" u="none" kern="0" dirty="0" smtClean="0">
                <a:latin typeface="Calibri" pitchFamily="34" charset="0"/>
              </a:rPr>
              <a:t>相对强弱指数</a:t>
            </a:r>
            <a:r>
              <a:rPr lang="en-GB" u="none" kern="0" dirty="0" smtClean="0">
                <a:latin typeface="Calibri" pitchFamily="34" charset="0"/>
              </a:rPr>
              <a:t>(</a:t>
            </a:r>
            <a:r>
              <a:rPr lang="zh-CN" altLang="en-US" u="none" kern="0" dirty="0" smtClean="0">
                <a:latin typeface="Calibri" pitchFamily="34" charset="0"/>
              </a:rPr>
              <a:t>作为买入</a:t>
            </a:r>
            <a:r>
              <a:rPr lang="en-US" altLang="zh-CN" u="none" kern="0" dirty="0" smtClean="0">
                <a:latin typeface="Calibri" pitchFamily="34" charset="0"/>
              </a:rPr>
              <a:t>/</a:t>
            </a:r>
            <a:r>
              <a:rPr lang="zh-CN" altLang="en-US" u="none" kern="0" dirty="0" smtClean="0">
                <a:latin typeface="Calibri" pitchFamily="34" charset="0"/>
              </a:rPr>
              <a:t>卖出信号</a:t>
            </a:r>
            <a:r>
              <a:rPr lang="en-GB" u="none" kern="0" dirty="0" smtClean="0">
                <a:latin typeface="Calibri" pitchFamily="34" charset="0"/>
              </a:rPr>
              <a:t>)…</a:t>
            </a:r>
            <a:endParaRPr lang="en-GB" u="none" kern="0" dirty="0">
              <a:latin typeface="Calibri" pitchFamily="34" charset="0"/>
            </a:endParaRPr>
          </a:p>
        </p:txBody>
      </p:sp>
      <p:cxnSp>
        <p:nvCxnSpPr>
          <p:cNvPr id="51" name="Straight Connector 50"/>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12" name="Group 52"/>
          <p:cNvGrpSpPr/>
          <p:nvPr/>
        </p:nvGrpSpPr>
        <p:grpSpPr>
          <a:xfrm>
            <a:off x="284399" y="349312"/>
            <a:ext cx="666000" cy="666000"/>
            <a:chOff x="347134" y="360363"/>
            <a:chExt cx="672884" cy="662400"/>
          </a:xfrm>
        </p:grpSpPr>
        <p:sp>
          <p:nvSpPr>
            <p:cNvPr id="54"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3" name="Group 21"/>
            <p:cNvGrpSpPr/>
            <p:nvPr/>
          </p:nvGrpSpPr>
          <p:grpSpPr>
            <a:xfrm>
              <a:off x="380317" y="403839"/>
              <a:ext cx="599144" cy="248876"/>
              <a:chOff x="380317" y="403839"/>
              <a:chExt cx="599144" cy="248876"/>
            </a:xfrm>
          </p:grpSpPr>
          <p:sp>
            <p:nvSpPr>
              <p:cNvPr id="56"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66"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106" name="Group 105"/>
          <p:cNvGrpSpPr/>
          <p:nvPr/>
        </p:nvGrpSpPr>
        <p:grpSpPr>
          <a:xfrm>
            <a:off x="282575" y="1633531"/>
            <a:ext cx="3549650" cy="1292842"/>
            <a:chOff x="282575" y="1795371"/>
            <a:chExt cx="3549650" cy="1292842"/>
          </a:xfrm>
        </p:grpSpPr>
        <p:sp>
          <p:nvSpPr>
            <p:cNvPr id="81" name="Text Box 44"/>
            <p:cNvSpPr txBox="1">
              <a:spLocks noChangeArrowheads="1"/>
            </p:cNvSpPr>
            <p:nvPr/>
          </p:nvSpPr>
          <p:spPr bwMode="auto">
            <a:xfrm>
              <a:off x="282575" y="2003345"/>
              <a:ext cx="403225" cy="195814"/>
            </a:xfrm>
            <a:prstGeom prst="rect">
              <a:avLst/>
            </a:prstGeom>
            <a:solidFill>
              <a:schemeClr val="accent2"/>
            </a:solidFill>
            <a:ln w="38100" algn="ctr">
              <a:noFill/>
              <a:miter lim="800000"/>
              <a:headEnd type="none" w="sm" len="sm"/>
              <a:tailEnd/>
            </a:ln>
          </p:spPr>
          <p:txBody>
            <a:bodyPr lIns="36000" tIns="36000" rIns="36000" bIns="36000">
              <a:spAutoFit/>
            </a:bodyPr>
            <a:lstStyle/>
            <a:p>
              <a:r>
                <a:rPr lang="en-GB" sz="800" u="none" dirty="0" smtClean="0">
                  <a:solidFill>
                    <a:schemeClr val="accent1"/>
                  </a:solidFill>
                </a:rPr>
                <a:t>RSI =</a:t>
              </a:r>
              <a:endParaRPr lang="en-GB" sz="800" u="none" dirty="0">
                <a:solidFill>
                  <a:schemeClr val="accent1"/>
                </a:solidFill>
              </a:endParaRPr>
            </a:p>
          </p:txBody>
        </p:sp>
        <p:sp>
          <p:nvSpPr>
            <p:cNvPr id="83" name="Text Box 12"/>
            <p:cNvSpPr txBox="1">
              <a:spLocks noChangeArrowheads="1"/>
            </p:cNvSpPr>
            <p:nvPr/>
          </p:nvSpPr>
          <p:spPr bwMode="auto">
            <a:xfrm>
              <a:off x="1128568" y="1889321"/>
              <a:ext cx="354883" cy="217625"/>
            </a:xfrm>
            <a:prstGeom prst="rect">
              <a:avLst/>
            </a:prstGeom>
            <a:noFill/>
            <a:ln w="38100" algn="ctr">
              <a:noFill/>
              <a:miter lim="800000"/>
              <a:headEnd type="none" w="sm" len="sm"/>
              <a:tailEnd/>
            </a:ln>
          </p:spPr>
          <p:txBody>
            <a:bodyPr wrap="none" lIns="90000" tIns="46800" rIns="90000" bIns="46800">
              <a:spAutoFit/>
            </a:bodyPr>
            <a:lstStyle/>
            <a:p>
              <a:r>
                <a:rPr lang="en-GB" sz="800" b="0" u="none" dirty="0" smtClean="0">
                  <a:solidFill>
                    <a:schemeClr val="accent1"/>
                  </a:solidFill>
                </a:rPr>
                <a:t>100</a:t>
              </a:r>
              <a:endParaRPr lang="en-GB" sz="800" b="0" u="none" dirty="0">
                <a:solidFill>
                  <a:schemeClr val="accent1"/>
                </a:solidFill>
              </a:endParaRPr>
            </a:p>
          </p:txBody>
        </p:sp>
        <p:sp>
          <p:nvSpPr>
            <p:cNvPr id="84" name="Text Box 13"/>
            <p:cNvSpPr txBox="1">
              <a:spLocks noChangeArrowheads="1"/>
            </p:cNvSpPr>
            <p:nvPr/>
          </p:nvSpPr>
          <p:spPr bwMode="auto">
            <a:xfrm>
              <a:off x="1056433" y="2087759"/>
              <a:ext cx="499152" cy="217625"/>
            </a:xfrm>
            <a:prstGeom prst="rect">
              <a:avLst/>
            </a:prstGeom>
            <a:noFill/>
            <a:ln w="38100" algn="ctr">
              <a:noFill/>
              <a:miter lim="800000"/>
              <a:headEnd type="none" w="sm" len="sm"/>
              <a:tailEnd/>
            </a:ln>
          </p:spPr>
          <p:txBody>
            <a:bodyPr wrap="none" lIns="90000" tIns="46800" rIns="90000" bIns="46800">
              <a:spAutoFit/>
            </a:bodyPr>
            <a:lstStyle/>
            <a:p>
              <a:r>
                <a:rPr lang="en-GB" sz="800" b="0" u="none" dirty="0" smtClean="0">
                  <a:solidFill>
                    <a:schemeClr val="accent1"/>
                  </a:solidFill>
                </a:rPr>
                <a:t>1 + RS</a:t>
              </a:r>
              <a:endParaRPr lang="en-GB" sz="800" b="0" u="none" dirty="0">
                <a:solidFill>
                  <a:schemeClr val="accent1"/>
                </a:solidFill>
              </a:endParaRPr>
            </a:p>
          </p:txBody>
        </p:sp>
        <p:sp>
          <p:nvSpPr>
            <p:cNvPr id="85" name="Line 14"/>
            <p:cNvSpPr>
              <a:spLocks noChangeShapeType="1"/>
            </p:cNvSpPr>
            <p:nvPr/>
          </p:nvSpPr>
          <p:spPr bwMode="auto">
            <a:xfrm>
              <a:off x="1101897" y="2094109"/>
              <a:ext cx="408225" cy="0"/>
            </a:xfrm>
            <a:prstGeom prst="line">
              <a:avLst/>
            </a:prstGeom>
            <a:noFill/>
            <a:ln w="3175">
              <a:solidFill>
                <a:schemeClr val="accent1"/>
              </a:solidFill>
              <a:round/>
              <a:headEnd type="none" w="sm" len="sm"/>
              <a:tailEnd/>
            </a:ln>
          </p:spPr>
          <p:txBody>
            <a:bodyPr wrap="square" lIns="90000" tIns="46800" rIns="90000" bIns="46800">
              <a:spAutoFit/>
            </a:bodyPr>
            <a:lstStyle/>
            <a:p>
              <a:endParaRPr lang="en-GB"/>
            </a:p>
          </p:txBody>
        </p:sp>
        <p:sp>
          <p:nvSpPr>
            <p:cNvPr id="94" name="Line 52"/>
            <p:cNvSpPr>
              <a:spLocks noChangeShapeType="1"/>
            </p:cNvSpPr>
            <p:nvPr/>
          </p:nvSpPr>
          <p:spPr bwMode="auto">
            <a:xfrm>
              <a:off x="282575" y="1795371"/>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95" name="Line 57"/>
            <p:cNvSpPr>
              <a:spLocks noChangeShapeType="1"/>
            </p:cNvSpPr>
            <p:nvPr/>
          </p:nvSpPr>
          <p:spPr bwMode="auto">
            <a:xfrm>
              <a:off x="282575" y="2407134"/>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82" name="Text Box 44"/>
            <p:cNvSpPr txBox="1">
              <a:spLocks noChangeArrowheads="1"/>
            </p:cNvSpPr>
            <p:nvPr/>
          </p:nvSpPr>
          <p:spPr bwMode="auto">
            <a:xfrm>
              <a:off x="282575" y="2684424"/>
              <a:ext cx="403225" cy="195814"/>
            </a:xfrm>
            <a:prstGeom prst="rect">
              <a:avLst/>
            </a:prstGeom>
            <a:solidFill>
              <a:schemeClr val="accent2"/>
            </a:solidFill>
            <a:ln w="38100" algn="ctr">
              <a:noFill/>
              <a:miter lim="800000"/>
              <a:headEnd type="none" w="sm" len="sm"/>
              <a:tailEnd/>
            </a:ln>
          </p:spPr>
          <p:txBody>
            <a:bodyPr lIns="36000" tIns="36000" rIns="36000" bIns="36000">
              <a:spAutoFit/>
            </a:bodyPr>
            <a:lstStyle/>
            <a:p>
              <a:r>
                <a:rPr lang="en-GB" sz="800" u="none" dirty="0" smtClean="0">
                  <a:solidFill>
                    <a:schemeClr val="accent1"/>
                  </a:solidFill>
                </a:rPr>
                <a:t>RS =</a:t>
              </a:r>
              <a:endParaRPr lang="en-GB" sz="800" u="none" dirty="0">
                <a:solidFill>
                  <a:schemeClr val="accent1"/>
                </a:solidFill>
              </a:endParaRPr>
            </a:p>
          </p:txBody>
        </p:sp>
        <p:sp>
          <p:nvSpPr>
            <p:cNvPr id="39970" name="Text Box 12"/>
            <p:cNvSpPr txBox="1">
              <a:spLocks noChangeArrowheads="1"/>
            </p:cNvSpPr>
            <p:nvPr/>
          </p:nvSpPr>
          <p:spPr bwMode="auto">
            <a:xfrm>
              <a:off x="1128447" y="2570400"/>
              <a:ext cx="2281693" cy="217625"/>
            </a:xfrm>
            <a:prstGeom prst="rect">
              <a:avLst/>
            </a:prstGeom>
            <a:noFill/>
            <a:ln w="38100" algn="ctr">
              <a:noFill/>
              <a:miter lim="800000"/>
              <a:headEnd type="none" w="sm" len="sm"/>
              <a:tailEnd/>
            </a:ln>
          </p:spPr>
          <p:txBody>
            <a:bodyPr wrap="none" lIns="90000" tIns="46800" rIns="90000" bIns="46800">
              <a:spAutoFit/>
            </a:bodyPr>
            <a:lstStyle/>
            <a:p>
              <a:r>
                <a:rPr lang="en-GB" sz="800" b="0" u="none" dirty="0" smtClean="0">
                  <a:solidFill>
                    <a:schemeClr val="accent1"/>
                  </a:solidFill>
                </a:rPr>
                <a:t>modified moving average of X day’s up closes</a:t>
              </a:r>
              <a:endParaRPr lang="en-GB" sz="800" b="0" u="none" dirty="0">
                <a:solidFill>
                  <a:schemeClr val="accent1"/>
                </a:solidFill>
              </a:endParaRPr>
            </a:p>
          </p:txBody>
        </p:sp>
        <p:sp>
          <p:nvSpPr>
            <p:cNvPr id="39971" name="Text Box 13"/>
            <p:cNvSpPr txBox="1">
              <a:spLocks noChangeArrowheads="1"/>
            </p:cNvSpPr>
            <p:nvPr/>
          </p:nvSpPr>
          <p:spPr bwMode="auto">
            <a:xfrm>
              <a:off x="1063518" y="2768838"/>
              <a:ext cx="2413139" cy="217625"/>
            </a:xfrm>
            <a:prstGeom prst="rect">
              <a:avLst/>
            </a:prstGeom>
            <a:noFill/>
            <a:ln w="38100" algn="ctr">
              <a:noFill/>
              <a:miter lim="800000"/>
              <a:headEnd type="none" w="sm" len="sm"/>
              <a:tailEnd/>
            </a:ln>
          </p:spPr>
          <p:txBody>
            <a:bodyPr wrap="none" lIns="90000" tIns="46800" rIns="90000" bIns="46800">
              <a:spAutoFit/>
            </a:bodyPr>
            <a:lstStyle/>
            <a:p>
              <a:r>
                <a:rPr lang="en-GB" sz="800" b="0" u="none" dirty="0" smtClean="0">
                  <a:solidFill>
                    <a:schemeClr val="accent1"/>
                  </a:solidFill>
                </a:rPr>
                <a:t>Modified moving average of X day’s down closes</a:t>
              </a:r>
              <a:endParaRPr lang="en-GB" sz="800" b="0" u="none" dirty="0">
                <a:solidFill>
                  <a:schemeClr val="accent1"/>
                </a:solidFill>
              </a:endParaRPr>
            </a:p>
          </p:txBody>
        </p:sp>
        <p:sp>
          <p:nvSpPr>
            <p:cNvPr id="39972" name="Line 14"/>
            <p:cNvSpPr>
              <a:spLocks noChangeShapeType="1"/>
            </p:cNvSpPr>
            <p:nvPr/>
          </p:nvSpPr>
          <p:spPr bwMode="auto">
            <a:xfrm>
              <a:off x="1056433" y="2775188"/>
              <a:ext cx="2427288"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nvGrpSpPr>
            <p:cNvPr id="7" name="Group 19"/>
            <p:cNvGrpSpPr>
              <a:grpSpLocks/>
            </p:cNvGrpSpPr>
            <p:nvPr/>
          </p:nvGrpSpPr>
          <p:grpSpPr bwMode="auto">
            <a:xfrm>
              <a:off x="993088" y="1893928"/>
              <a:ext cx="166688" cy="411163"/>
              <a:chOff x="1023" y="2066"/>
              <a:chExt cx="105" cy="259"/>
            </a:xfrm>
          </p:grpSpPr>
          <p:sp>
            <p:nvSpPr>
              <p:cNvPr id="39978" name="Line 16"/>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9" name="Line 17"/>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80" name="Line 18"/>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nvGrpSpPr>
            <p:cNvPr id="8" name="Group 20"/>
            <p:cNvGrpSpPr>
              <a:grpSpLocks/>
            </p:cNvGrpSpPr>
            <p:nvPr/>
          </p:nvGrpSpPr>
          <p:grpSpPr bwMode="auto">
            <a:xfrm flipH="1">
              <a:off x="3415458" y="2583100"/>
              <a:ext cx="166688" cy="411163"/>
              <a:chOff x="1023" y="2066"/>
              <a:chExt cx="105" cy="259"/>
            </a:xfrm>
          </p:grpSpPr>
          <p:sp>
            <p:nvSpPr>
              <p:cNvPr id="39975" name="Line 21"/>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6" name="Line 22"/>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7" name="Line 23"/>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sp>
          <p:nvSpPr>
            <p:cNvPr id="39963" name="Line 52"/>
            <p:cNvSpPr>
              <a:spLocks noChangeShapeType="1"/>
            </p:cNvSpPr>
            <p:nvPr/>
          </p:nvSpPr>
          <p:spPr bwMode="auto">
            <a:xfrm>
              <a:off x="282575" y="2476450"/>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64" name="Line 57"/>
            <p:cNvSpPr>
              <a:spLocks noChangeShapeType="1"/>
            </p:cNvSpPr>
            <p:nvPr/>
          </p:nvSpPr>
          <p:spPr bwMode="auto">
            <a:xfrm>
              <a:off x="282575" y="3088213"/>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grpSp>
          <p:nvGrpSpPr>
            <p:cNvPr id="97" name="Group 19"/>
            <p:cNvGrpSpPr>
              <a:grpSpLocks/>
            </p:cNvGrpSpPr>
            <p:nvPr/>
          </p:nvGrpSpPr>
          <p:grpSpPr bwMode="auto">
            <a:xfrm>
              <a:off x="993088" y="2583100"/>
              <a:ext cx="166688" cy="411163"/>
              <a:chOff x="1023" y="2066"/>
              <a:chExt cx="105" cy="259"/>
            </a:xfrm>
          </p:grpSpPr>
          <p:sp>
            <p:nvSpPr>
              <p:cNvPr id="98" name="Line 16"/>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99" name="Line 17"/>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100" name="Line 18"/>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nvGrpSpPr>
            <p:cNvPr id="101" name="Group 20"/>
            <p:cNvGrpSpPr>
              <a:grpSpLocks/>
            </p:cNvGrpSpPr>
            <p:nvPr/>
          </p:nvGrpSpPr>
          <p:grpSpPr bwMode="auto">
            <a:xfrm flipH="1">
              <a:off x="1423469" y="1893928"/>
              <a:ext cx="166688" cy="411163"/>
              <a:chOff x="1023" y="2066"/>
              <a:chExt cx="105" cy="259"/>
            </a:xfrm>
          </p:grpSpPr>
          <p:sp>
            <p:nvSpPr>
              <p:cNvPr id="102" name="Line 21"/>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103" name="Line 22"/>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104" name="Line 23"/>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pic>
        <p:nvPicPr>
          <p:cNvPr id="1026" name="Picture 2"/>
          <p:cNvPicPr>
            <a:picLocks noChangeArrowheads="1"/>
          </p:cNvPicPr>
          <p:nvPr/>
        </p:nvPicPr>
        <p:blipFill>
          <a:blip r:embed="rId2" cstate="print"/>
          <a:srcRect/>
          <a:stretch>
            <a:fillRect/>
          </a:stretch>
        </p:blipFill>
        <p:spPr bwMode="auto">
          <a:xfrm>
            <a:off x="4247450" y="2225310"/>
            <a:ext cx="5310000" cy="3738519"/>
          </a:xfrm>
          <a:prstGeom prst="rect">
            <a:avLst/>
          </a:prstGeom>
          <a:noFill/>
          <a:ln w="9525">
            <a:noFill/>
            <a:miter lim="800000"/>
            <a:headEnd/>
            <a:tailEnd/>
          </a:ln>
        </p:spPr>
      </p:pic>
      <p:sp>
        <p:nvSpPr>
          <p:cNvPr id="67" name="Text Box 80"/>
          <p:cNvSpPr txBox="1">
            <a:spLocks noChangeArrowheads="1"/>
          </p:cNvSpPr>
          <p:nvPr/>
        </p:nvSpPr>
        <p:spPr bwMode="auto">
          <a:xfrm>
            <a:off x="6975334" y="2461882"/>
            <a:ext cx="1893087" cy="863955"/>
          </a:xfrm>
          <a:prstGeom prst="rect">
            <a:avLst/>
          </a:prstGeom>
          <a:noFill/>
          <a:ln w="38100" algn="ctr">
            <a:noFill/>
            <a:miter lim="800000"/>
            <a:headEnd type="none" w="sm" len="sm"/>
            <a:tailEnd/>
          </a:ln>
        </p:spPr>
        <p:txBody>
          <a:bodyPr wrap="square" lIns="90000" tIns="46800" rIns="90000" bIns="46800">
            <a:spAutoFit/>
          </a:bodyPr>
          <a:lstStyle/>
          <a:p>
            <a:r>
              <a:rPr lang="en-GB" sz="1000" u="none" dirty="0" smtClean="0">
                <a:solidFill>
                  <a:schemeClr val="accent1"/>
                </a:solidFill>
              </a:rPr>
              <a:t>Although not 100% reliable readings of near 80 or 20 have been reasonable signals that USDJPY is at risk of reversal/correction</a:t>
            </a:r>
            <a:endParaRPr lang="en-GB" sz="1000" u="none" dirty="0">
              <a:solidFill>
                <a:schemeClr val="accent1"/>
              </a:solidFill>
            </a:endParaRPr>
          </a:p>
        </p:txBody>
      </p:sp>
      <p:grpSp>
        <p:nvGrpSpPr>
          <p:cNvPr id="11" name="Group 46"/>
          <p:cNvGrpSpPr/>
          <p:nvPr/>
        </p:nvGrpSpPr>
        <p:grpSpPr>
          <a:xfrm>
            <a:off x="8197721" y="349312"/>
            <a:ext cx="1381707" cy="666000"/>
            <a:chOff x="8197721" y="349312"/>
            <a:chExt cx="1381707" cy="666000"/>
          </a:xfrm>
        </p:grpSpPr>
        <p:pic>
          <p:nvPicPr>
            <p:cNvPr id="48"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49"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pic>
        <p:nvPicPr>
          <p:cNvPr id="68" name="Picture 2"/>
          <p:cNvPicPr>
            <a:picLocks noChangeAspect="1" noChangeArrowheads="1"/>
          </p:cNvPicPr>
          <p:nvPr/>
        </p:nvPicPr>
        <p:blipFill>
          <a:blip r:embed="rId5"/>
          <a:srcRect/>
          <a:stretch>
            <a:fillRect/>
          </a:stretch>
        </p:blipFill>
        <p:spPr bwMode="auto">
          <a:xfrm>
            <a:off x="7985779" y="6307931"/>
            <a:ext cx="1377296" cy="337625"/>
          </a:xfrm>
          <a:prstGeom prst="rect">
            <a:avLst/>
          </a:prstGeom>
          <a:noFill/>
          <a:ln w="9525">
            <a:noFill/>
            <a:miter lim="800000"/>
            <a:headEnd/>
            <a:tailEnd/>
          </a:ln>
          <a:effectLst/>
        </p:spPr>
      </p:pic>
      <p:pic>
        <p:nvPicPr>
          <p:cNvPr id="69" name="Picture 3"/>
          <p:cNvPicPr>
            <a:picLocks noChangeAspect="1" noChangeArrowheads="1"/>
          </p:cNvPicPr>
          <p:nvPr/>
        </p:nvPicPr>
        <p:blipFill>
          <a:blip r:embed="rId6"/>
          <a:srcRect/>
          <a:stretch>
            <a:fillRect/>
          </a:stretch>
        </p:blipFill>
        <p:spPr bwMode="auto">
          <a:xfrm>
            <a:off x="6413549" y="6307931"/>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p>
            <a:pPr defTabSz="839788"/>
            <a:fld id="{DFFFF603-554A-4124-AB69-AA8CA17E8E5A}" type="slidenum">
              <a:rPr lang="es-ES" smtClean="0"/>
              <a:pPr defTabSz="839788"/>
              <a:t>17</a:t>
            </a:fld>
            <a:endParaRPr lang="es-ES" smtClean="0"/>
          </a:p>
        </p:txBody>
      </p:sp>
      <p:sp>
        <p:nvSpPr>
          <p:cNvPr id="39941" name="Rectangle 7"/>
          <p:cNvSpPr>
            <a:spLocks noChangeArrowheads="1"/>
          </p:cNvSpPr>
          <p:nvPr/>
        </p:nvSpPr>
        <p:spPr bwMode="auto">
          <a:xfrm>
            <a:off x="360363" y="1389063"/>
            <a:ext cx="9545637" cy="369887"/>
          </a:xfrm>
          <a:prstGeom prst="rect">
            <a:avLst/>
          </a:prstGeom>
          <a:noFill/>
          <a:ln w="9525">
            <a:noFill/>
            <a:miter lim="800000"/>
            <a:headEnd/>
            <a:tailEnd/>
          </a:ln>
        </p:spPr>
        <p:txBody>
          <a:bodyPr lIns="0" tIns="40603" rIns="78085" bIns="40603"/>
          <a:lstStyle/>
          <a:p>
            <a:pPr algn="l" defTabSz="977900" eaLnBrk="0" hangingPunct="0">
              <a:lnSpc>
                <a:spcPts val="1800"/>
              </a:lnSpc>
            </a:pPr>
            <a:endParaRPr lang="en-US" sz="1800" u="none" dirty="0">
              <a:solidFill>
                <a:srgbClr val="2E7E41"/>
              </a:solidFill>
            </a:endParaRPr>
          </a:p>
        </p:txBody>
      </p:sp>
      <p:sp>
        <p:nvSpPr>
          <p:cNvPr id="39939" name="Text Box 5"/>
          <p:cNvSpPr txBox="1">
            <a:spLocks noChangeArrowheads="1"/>
          </p:cNvSpPr>
          <p:nvPr/>
        </p:nvSpPr>
        <p:spPr bwMode="auto">
          <a:xfrm>
            <a:off x="288924" y="1263600"/>
            <a:ext cx="3684265" cy="511679"/>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en-US" sz="1400" b="0" u="none" dirty="0" smtClean="0">
                <a:solidFill>
                  <a:srgbClr val="000099"/>
                </a:solidFill>
                <a:cs typeface="Arial" charset="0"/>
              </a:rPr>
              <a:t>MACD(</a:t>
            </a:r>
            <a:r>
              <a:rPr lang="zh-CN" altLang="en-US" sz="1400" b="0" u="none" dirty="0" smtClean="0">
                <a:solidFill>
                  <a:srgbClr val="000099"/>
                </a:solidFill>
                <a:cs typeface="Arial" charset="0"/>
              </a:rPr>
              <a:t>移动平均数汇总</a:t>
            </a:r>
            <a:r>
              <a:rPr lang="en-US" altLang="zh-CN" sz="1400" b="0" u="none" dirty="0" smtClean="0">
                <a:solidFill>
                  <a:srgbClr val="000099"/>
                </a:solidFill>
                <a:cs typeface="Arial" charset="0"/>
              </a:rPr>
              <a:t>/</a:t>
            </a:r>
            <a:r>
              <a:rPr lang="zh-CN" altLang="en-US" sz="1400" b="0" u="none" dirty="0" smtClean="0">
                <a:solidFill>
                  <a:srgbClr val="000099"/>
                </a:solidFill>
                <a:cs typeface="Arial" charset="0"/>
              </a:rPr>
              <a:t>分离指标</a:t>
            </a:r>
            <a:r>
              <a:rPr lang="en-US" sz="1400" b="0" u="none" dirty="0" smtClean="0">
                <a:solidFill>
                  <a:srgbClr val="000099"/>
                </a:solidFill>
                <a:cs typeface="Arial" charset="0"/>
              </a:rPr>
              <a:t>)</a:t>
            </a:r>
            <a:r>
              <a:rPr lang="zh-CN" altLang="en-US" sz="1400" b="0" u="none" dirty="0" smtClean="0">
                <a:solidFill>
                  <a:srgbClr val="000099"/>
                </a:solidFill>
                <a:cs typeface="Arial" charset="0"/>
              </a:rPr>
              <a:t>公式</a:t>
            </a:r>
            <a:r>
              <a:rPr lang="en-US" sz="1400" b="0" u="none" dirty="0" smtClean="0">
                <a:solidFill>
                  <a:srgbClr val="000099"/>
                </a:solidFill>
                <a:cs typeface="Arial" charset="0"/>
              </a:rPr>
              <a:t> :</a:t>
            </a:r>
            <a:endParaRPr lang="en-US" sz="1400" b="0" u="none" dirty="0">
              <a:solidFill>
                <a:srgbClr val="000099"/>
              </a:solidFill>
              <a:cs typeface="Arial" charset="0"/>
            </a:endParaRPr>
          </a:p>
        </p:txBody>
      </p:sp>
      <p:sp>
        <p:nvSpPr>
          <p:cNvPr id="39945" name="Line 61"/>
          <p:cNvSpPr>
            <a:spLocks noChangeShapeType="1"/>
          </p:cNvSpPr>
          <p:nvPr/>
        </p:nvSpPr>
        <p:spPr bwMode="auto">
          <a:xfrm rot="5400000">
            <a:off x="1889125" y="3421013"/>
            <a:ext cx="4289425"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50" name="Title 1"/>
          <p:cNvSpPr txBox="1">
            <a:spLocks/>
          </p:cNvSpPr>
          <p:nvPr/>
        </p:nvSpPr>
        <p:spPr>
          <a:xfrm>
            <a:off x="1027499" y="519486"/>
            <a:ext cx="7509597"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振荡器</a:t>
            </a:r>
            <a:r>
              <a:rPr lang="en-GB" u="none" kern="0" dirty="0" smtClean="0">
                <a:latin typeface="Calibri" pitchFamily="34" charset="0"/>
              </a:rPr>
              <a:t>: MACD – </a:t>
            </a:r>
            <a:r>
              <a:rPr lang="zh-CN" altLang="en-US" u="none" kern="0" dirty="0" smtClean="0">
                <a:latin typeface="Calibri" pitchFamily="34" charset="0"/>
              </a:rPr>
              <a:t>定义</a:t>
            </a:r>
            <a:r>
              <a:rPr lang="en-GB" u="none" kern="0" dirty="0" smtClean="0">
                <a:latin typeface="Calibri" pitchFamily="34" charset="0"/>
              </a:rPr>
              <a:t>(</a:t>
            </a:r>
            <a:r>
              <a:rPr lang="zh-CN" altLang="en-US" u="none" kern="0" dirty="0" smtClean="0">
                <a:latin typeface="Calibri" pitchFamily="34" charset="0"/>
              </a:rPr>
              <a:t>作为衰竭信号</a:t>
            </a:r>
            <a:r>
              <a:rPr lang="en-GB" u="none" kern="0" dirty="0" smtClean="0">
                <a:latin typeface="Calibri" pitchFamily="34" charset="0"/>
              </a:rPr>
              <a:t>)…</a:t>
            </a:r>
            <a:endParaRPr lang="en-GB" u="none" kern="0" dirty="0">
              <a:latin typeface="Calibri" pitchFamily="34" charset="0"/>
            </a:endParaRPr>
          </a:p>
        </p:txBody>
      </p:sp>
      <p:cxnSp>
        <p:nvCxnSpPr>
          <p:cNvPr id="51" name="Straight Connector 50"/>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3" name="Group 52"/>
          <p:cNvGrpSpPr/>
          <p:nvPr/>
        </p:nvGrpSpPr>
        <p:grpSpPr>
          <a:xfrm>
            <a:off x="284399" y="349312"/>
            <a:ext cx="666000" cy="666000"/>
            <a:chOff x="347134" y="360363"/>
            <a:chExt cx="672884" cy="662400"/>
          </a:xfrm>
        </p:grpSpPr>
        <p:sp>
          <p:nvSpPr>
            <p:cNvPr id="54"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 name="Group 21"/>
            <p:cNvGrpSpPr/>
            <p:nvPr/>
          </p:nvGrpSpPr>
          <p:grpSpPr>
            <a:xfrm>
              <a:off x="380317" y="403839"/>
              <a:ext cx="599144" cy="248876"/>
              <a:chOff x="380317" y="403839"/>
              <a:chExt cx="599144" cy="248876"/>
            </a:xfrm>
          </p:grpSpPr>
          <p:sp>
            <p:nvSpPr>
              <p:cNvPr id="56"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66"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81" name="Text Box 44"/>
          <p:cNvSpPr txBox="1">
            <a:spLocks noChangeArrowheads="1"/>
          </p:cNvSpPr>
          <p:nvPr/>
        </p:nvSpPr>
        <p:spPr bwMode="auto">
          <a:xfrm>
            <a:off x="1463675" y="2246105"/>
            <a:ext cx="379413" cy="195814"/>
          </a:xfrm>
          <a:prstGeom prst="rect">
            <a:avLst/>
          </a:prstGeom>
          <a:solidFill>
            <a:schemeClr val="accent2"/>
          </a:solidFill>
          <a:ln w="38100" algn="ctr">
            <a:noFill/>
            <a:miter lim="800000"/>
            <a:headEnd type="none" w="sm" len="sm"/>
            <a:tailEnd/>
          </a:ln>
        </p:spPr>
        <p:txBody>
          <a:bodyPr wrap="square" lIns="36000" tIns="36000" rIns="36000" bIns="36000">
            <a:spAutoFit/>
          </a:bodyPr>
          <a:lstStyle/>
          <a:p>
            <a:pPr algn="l"/>
            <a:r>
              <a:rPr lang="en-GB" sz="800" u="none" dirty="0" smtClean="0">
                <a:solidFill>
                  <a:schemeClr val="accent1"/>
                </a:solidFill>
              </a:rPr>
              <a:t>MACD</a:t>
            </a:r>
            <a:endParaRPr lang="en-GB" sz="800" u="none" dirty="0">
              <a:solidFill>
                <a:schemeClr val="accent1"/>
              </a:solidFill>
            </a:endParaRPr>
          </a:p>
        </p:txBody>
      </p:sp>
      <p:sp>
        <p:nvSpPr>
          <p:cNvPr id="94" name="Line 52"/>
          <p:cNvSpPr>
            <a:spLocks noChangeShapeType="1"/>
          </p:cNvSpPr>
          <p:nvPr/>
        </p:nvSpPr>
        <p:spPr bwMode="auto">
          <a:xfrm>
            <a:off x="282575" y="2038131"/>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95" name="Line 57"/>
          <p:cNvSpPr>
            <a:spLocks noChangeShapeType="1"/>
          </p:cNvSpPr>
          <p:nvPr/>
        </p:nvSpPr>
        <p:spPr bwMode="auto">
          <a:xfrm>
            <a:off x="282575" y="3588566"/>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70" name="Text Box 12"/>
          <p:cNvSpPr txBox="1">
            <a:spLocks noChangeArrowheads="1"/>
          </p:cNvSpPr>
          <p:nvPr/>
        </p:nvSpPr>
        <p:spPr bwMode="auto">
          <a:xfrm>
            <a:off x="1929174" y="2238625"/>
            <a:ext cx="1904640"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EMA1</a:t>
            </a:r>
            <a:r>
              <a:rPr lang="en-GB" sz="800" b="0" u="none" baseline="-25000" dirty="0" smtClean="0">
                <a:solidFill>
                  <a:schemeClr val="accent1"/>
                </a:solidFill>
              </a:rPr>
              <a:t>t </a:t>
            </a:r>
            <a:r>
              <a:rPr lang="en-GB" sz="800" b="0" u="none" dirty="0" smtClean="0">
                <a:solidFill>
                  <a:schemeClr val="accent1"/>
                </a:solidFill>
              </a:rPr>
              <a:t>– EMA2</a:t>
            </a:r>
            <a:r>
              <a:rPr lang="en-GB" sz="800" b="0" u="none" baseline="-25000" dirty="0" smtClean="0">
                <a:solidFill>
                  <a:schemeClr val="accent1"/>
                </a:solidFill>
              </a:rPr>
              <a:t>t</a:t>
            </a:r>
            <a:endParaRPr lang="en-GB" sz="800" b="0" u="none" baseline="-25000" dirty="0">
              <a:solidFill>
                <a:schemeClr val="accent1"/>
              </a:solidFill>
            </a:endParaRPr>
          </a:p>
        </p:txBody>
      </p:sp>
      <p:grpSp>
        <p:nvGrpSpPr>
          <p:cNvPr id="10" name="Group 46"/>
          <p:cNvGrpSpPr/>
          <p:nvPr/>
        </p:nvGrpSpPr>
        <p:grpSpPr>
          <a:xfrm>
            <a:off x="8197721" y="349312"/>
            <a:ext cx="1381707" cy="666000"/>
            <a:chOff x="8197721" y="349312"/>
            <a:chExt cx="1381707" cy="666000"/>
          </a:xfrm>
        </p:grpSpPr>
        <p:pic>
          <p:nvPicPr>
            <p:cNvPr id="48"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49"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sp>
        <p:nvSpPr>
          <p:cNvPr id="68" name="Text Box 44"/>
          <p:cNvSpPr txBox="1">
            <a:spLocks noChangeArrowheads="1"/>
          </p:cNvSpPr>
          <p:nvPr/>
        </p:nvSpPr>
        <p:spPr bwMode="auto">
          <a:xfrm>
            <a:off x="1216025" y="2566640"/>
            <a:ext cx="627063" cy="195814"/>
          </a:xfrm>
          <a:prstGeom prst="rect">
            <a:avLst/>
          </a:prstGeom>
          <a:solidFill>
            <a:schemeClr val="accent2"/>
          </a:solidFill>
          <a:ln w="38100" algn="ctr">
            <a:noFill/>
            <a:miter lim="800000"/>
            <a:headEnd type="none" w="sm" len="sm"/>
            <a:tailEnd/>
          </a:ln>
        </p:spPr>
        <p:txBody>
          <a:bodyPr wrap="square" lIns="36000" tIns="36000" rIns="36000" bIns="36000">
            <a:spAutoFit/>
          </a:bodyPr>
          <a:lstStyle/>
          <a:p>
            <a:pPr algn="l"/>
            <a:r>
              <a:rPr lang="en-GB" sz="800" u="none" dirty="0" smtClean="0">
                <a:solidFill>
                  <a:schemeClr val="accent1"/>
                </a:solidFill>
              </a:rPr>
              <a:t>Signal Line</a:t>
            </a:r>
            <a:endParaRPr lang="en-GB" sz="800" u="none" dirty="0">
              <a:solidFill>
                <a:schemeClr val="accent1"/>
              </a:solidFill>
            </a:endParaRPr>
          </a:p>
        </p:txBody>
      </p:sp>
      <p:sp>
        <p:nvSpPr>
          <p:cNvPr id="69" name="Text Box 44"/>
          <p:cNvSpPr txBox="1">
            <a:spLocks noChangeArrowheads="1"/>
          </p:cNvSpPr>
          <p:nvPr/>
        </p:nvSpPr>
        <p:spPr bwMode="auto">
          <a:xfrm>
            <a:off x="282575" y="3207709"/>
            <a:ext cx="1560513" cy="195814"/>
          </a:xfrm>
          <a:prstGeom prst="rect">
            <a:avLst/>
          </a:prstGeom>
          <a:solidFill>
            <a:schemeClr val="accent2"/>
          </a:solidFill>
          <a:ln w="38100" algn="ctr">
            <a:noFill/>
            <a:miter lim="800000"/>
            <a:headEnd type="none" w="sm" len="sm"/>
            <a:tailEnd/>
          </a:ln>
        </p:spPr>
        <p:txBody>
          <a:bodyPr wrap="square" lIns="36000" tIns="36000" rIns="36000" bIns="36000">
            <a:spAutoFit/>
          </a:bodyPr>
          <a:lstStyle/>
          <a:p>
            <a:pPr algn="l"/>
            <a:r>
              <a:rPr lang="en-GB" sz="800" u="none" dirty="0" smtClean="0">
                <a:solidFill>
                  <a:schemeClr val="accent1"/>
                </a:solidFill>
              </a:rPr>
              <a:t>Exponential Moving Average 2</a:t>
            </a:r>
            <a:endParaRPr lang="en-GB" sz="800" u="none" dirty="0">
              <a:solidFill>
                <a:schemeClr val="accent1"/>
              </a:solidFill>
            </a:endParaRPr>
          </a:p>
        </p:txBody>
      </p:sp>
      <p:sp>
        <p:nvSpPr>
          <p:cNvPr id="70" name="Text Box 44"/>
          <p:cNvSpPr txBox="1">
            <a:spLocks noChangeArrowheads="1"/>
          </p:cNvSpPr>
          <p:nvPr/>
        </p:nvSpPr>
        <p:spPr bwMode="auto">
          <a:xfrm>
            <a:off x="282575" y="2887175"/>
            <a:ext cx="1560513" cy="195814"/>
          </a:xfrm>
          <a:prstGeom prst="rect">
            <a:avLst/>
          </a:prstGeom>
          <a:solidFill>
            <a:schemeClr val="accent2"/>
          </a:solidFill>
          <a:ln w="38100" algn="ctr">
            <a:noFill/>
            <a:miter lim="800000"/>
            <a:headEnd type="none" w="sm" len="sm"/>
            <a:tailEnd/>
          </a:ln>
        </p:spPr>
        <p:txBody>
          <a:bodyPr wrap="square" lIns="36000" tIns="36000" rIns="36000" bIns="36000">
            <a:spAutoFit/>
          </a:bodyPr>
          <a:lstStyle/>
          <a:p>
            <a:pPr algn="l"/>
            <a:r>
              <a:rPr lang="en-GB" sz="800" u="none" dirty="0" smtClean="0">
                <a:solidFill>
                  <a:schemeClr val="accent1"/>
                </a:solidFill>
              </a:rPr>
              <a:t>Exponential Moving Average 1</a:t>
            </a:r>
            <a:endParaRPr lang="en-GB" sz="800" u="none" dirty="0">
              <a:solidFill>
                <a:schemeClr val="accent1"/>
              </a:solidFill>
            </a:endParaRPr>
          </a:p>
        </p:txBody>
      </p:sp>
      <p:sp>
        <p:nvSpPr>
          <p:cNvPr id="71" name="Text Box 12"/>
          <p:cNvSpPr txBox="1">
            <a:spLocks noChangeArrowheads="1"/>
          </p:cNvSpPr>
          <p:nvPr/>
        </p:nvSpPr>
        <p:spPr bwMode="auto">
          <a:xfrm>
            <a:off x="1929174" y="2562124"/>
            <a:ext cx="199512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MACD</a:t>
            </a:r>
            <a:r>
              <a:rPr lang="en-GB" sz="800" b="0" u="none" baseline="-25000" dirty="0" smtClean="0">
                <a:solidFill>
                  <a:schemeClr val="accent1"/>
                </a:solidFill>
              </a:rPr>
              <a:t>t-1</a:t>
            </a:r>
            <a:r>
              <a:rPr lang="en-GB" sz="800" b="0" u="none" dirty="0" smtClean="0">
                <a:solidFill>
                  <a:schemeClr val="accent1"/>
                </a:solidFill>
              </a:rPr>
              <a:t> + SLSF (MACD</a:t>
            </a:r>
            <a:r>
              <a:rPr lang="en-GB" sz="800" b="0" u="none" baseline="-25000" dirty="0" smtClean="0">
                <a:solidFill>
                  <a:schemeClr val="accent1"/>
                </a:solidFill>
              </a:rPr>
              <a:t>t</a:t>
            </a:r>
            <a:r>
              <a:rPr lang="en-GB" sz="800" b="0" u="none" dirty="0" smtClean="0">
                <a:solidFill>
                  <a:schemeClr val="accent1"/>
                </a:solidFill>
              </a:rPr>
              <a:t> – MACD</a:t>
            </a:r>
            <a:r>
              <a:rPr lang="en-GB" sz="800" b="0" u="none" baseline="-25000" dirty="0" smtClean="0">
                <a:solidFill>
                  <a:schemeClr val="accent1"/>
                </a:solidFill>
              </a:rPr>
              <a:t>t-1</a:t>
            </a:r>
            <a:r>
              <a:rPr lang="en-GB" sz="800" b="0" u="none" dirty="0" smtClean="0">
                <a:solidFill>
                  <a:schemeClr val="accent1"/>
                </a:solidFill>
              </a:rPr>
              <a:t>)</a:t>
            </a:r>
            <a:endParaRPr lang="en-GB" sz="800" b="0" u="none" baseline="-25000" dirty="0">
              <a:solidFill>
                <a:schemeClr val="accent1"/>
              </a:solidFill>
            </a:endParaRPr>
          </a:p>
        </p:txBody>
      </p:sp>
      <p:sp>
        <p:nvSpPr>
          <p:cNvPr id="72" name="Text Box 12"/>
          <p:cNvSpPr txBox="1">
            <a:spLocks noChangeArrowheads="1"/>
          </p:cNvSpPr>
          <p:nvPr/>
        </p:nvSpPr>
        <p:spPr bwMode="auto">
          <a:xfrm>
            <a:off x="1929174" y="2885623"/>
            <a:ext cx="1904640"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EMA1</a:t>
            </a:r>
            <a:r>
              <a:rPr lang="en-GB" sz="800" b="0" u="none" baseline="-25000" dirty="0" smtClean="0">
                <a:solidFill>
                  <a:schemeClr val="accent1"/>
                </a:solidFill>
              </a:rPr>
              <a:t>t-1 </a:t>
            </a:r>
            <a:r>
              <a:rPr lang="en-GB" sz="800" b="0" u="none" dirty="0" smtClean="0">
                <a:solidFill>
                  <a:schemeClr val="accent1"/>
                </a:solidFill>
              </a:rPr>
              <a:t>+ SF1 (P</a:t>
            </a:r>
            <a:r>
              <a:rPr lang="en-GB" sz="800" b="0" u="none" baseline="-25000" dirty="0" smtClean="0">
                <a:solidFill>
                  <a:schemeClr val="accent1"/>
                </a:solidFill>
              </a:rPr>
              <a:t>t</a:t>
            </a:r>
            <a:r>
              <a:rPr lang="en-GB" sz="800" b="0" u="none" dirty="0" smtClean="0">
                <a:solidFill>
                  <a:schemeClr val="accent1"/>
                </a:solidFill>
              </a:rPr>
              <a:t> – EMA1</a:t>
            </a:r>
            <a:r>
              <a:rPr lang="en-GB" sz="800" b="0" u="none" baseline="-25000" dirty="0" smtClean="0">
                <a:solidFill>
                  <a:schemeClr val="accent1"/>
                </a:solidFill>
              </a:rPr>
              <a:t>t-1</a:t>
            </a:r>
            <a:r>
              <a:rPr lang="en-GB" sz="800" b="0" u="none" dirty="0" smtClean="0">
                <a:solidFill>
                  <a:schemeClr val="accent1"/>
                </a:solidFill>
              </a:rPr>
              <a:t>)</a:t>
            </a:r>
            <a:endParaRPr lang="en-GB" sz="800" b="0" u="none" baseline="-25000" dirty="0">
              <a:solidFill>
                <a:schemeClr val="accent1"/>
              </a:solidFill>
            </a:endParaRPr>
          </a:p>
        </p:txBody>
      </p:sp>
      <p:sp>
        <p:nvSpPr>
          <p:cNvPr id="73" name="Text Box 12"/>
          <p:cNvSpPr txBox="1">
            <a:spLocks noChangeArrowheads="1"/>
          </p:cNvSpPr>
          <p:nvPr/>
        </p:nvSpPr>
        <p:spPr bwMode="auto">
          <a:xfrm>
            <a:off x="1929174" y="3209123"/>
            <a:ext cx="1904640"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EMA2</a:t>
            </a:r>
            <a:r>
              <a:rPr lang="en-GB" sz="800" b="0" u="none" baseline="-25000" dirty="0" smtClean="0">
                <a:solidFill>
                  <a:schemeClr val="accent1"/>
                </a:solidFill>
              </a:rPr>
              <a:t>t-1 </a:t>
            </a:r>
            <a:r>
              <a:rPr lang="en-GB" sz="800" b="0" u="none" dirty="0" smtClean="0">
                <a:solidFill>
                  <a:schemeClr val="accent1"/>
                </a:solidFill>
              </a:rPr>
              <a:t>+ SF2 (P</a:t>
            </a:r>
            <a:r>
              <a:rPr lang="en-GB" sz="800" b="0" u="none" baseline="-25000" dirty="0" smtClean="0">
                <a:solidFill>
                  <a:schemeClr val="accent1"/>
                </a:solidFill>
              </a:rPr>
              <a:t>t</a:t>
            </a:r>
            <a:r>
              <a:rPr lang="en-GB" sz="800" b="0" u="none" dirty="0" smtClean="0">
                <a:solidFill>
                  <a:schemeClr val="accent1"/>
                </a:solidFill>
              </a:rPr>
              <a:t> – EMA2</a:t>
            </a:r>
            <a:r>
              <a:rPr lang="en-GB" sz="800" b="0" u="none" baseline="-25000" dirty="0" smtClean="0">
                <a:solidFill>
                  <a:schemeClr val="accent1"/>
                </a:solidFill>
              </a:rPr>
              <a:t>t-1</a:t>
            </a:r>
            <a:r>
              <a:rPr lang="en-GB" sz="800" b="0" u="none" dirty="0" smtClean="0">
                <a:solidFill>
                  <a:schemeClr val="accent1"/>
                </a:solidFill>
              </a:rPr>
              <a:t>)</a:t>
            </a:r>
            <a:endParaRPr lang="en-GB" sz="800" b="0" u="none" baseline="-25000" dirty="0">
              <a:solidFill>
                <a:schemeClr val="accent1"/>
              </a:solidFill>
            </a:endParaRPr>
          </a:p>
        </p:txBody>
      </p:sp>
      <p:sp>
        <p:nvSpPr>
          <p:cNvPr id="39982" name="Text Box 44"/>
          <p:cNvSpPr txBox="1">
            <a:spLocks noChangeArrowheads="1"/>
          </p:cNvSpPr>
          <p:nvPr/>
        </p:nvSpPr>
        <p:spPr bwMode="auto">
          <a:xfrm>
            <a:off x="282575" y="378493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EMA1</a:t>
            </a:r>
            <a:r>
              <a:rPr lang="en-GB" sz="800" u="none" baseline="-25000" dirty="0" smtClean="0">
                <a:solidFill>
                  <a:schemeClr val="accent1"/>
                </a:solidFill>
              </a:rPr>
              <a:t>t</a:t>
            </a:r>
            <a:endParaRPr lang="en-GB" sz="800" u="none" baseline="-25000" dirty="0">
              <a:solidFill>
                <a:schemeClr val="accent1"/>
              </a:solidFill>
            </a:endParaRPr>
          </a:p>
        </p:txBody>
      </p:sp>
      <p:sp>
        <p:nvSpPr>
          <p:cNvPr id="74" name="Text Box 44"/>
          <p:cNvSpPr txBox="1">
            <a:spLocks noChangeArrowheads="1"/>
          </p:cNvSpPr>
          <p:nvPr/>
        </p:nvSpPr>
        <p:spPr bwMode="auto">
          <a:xfrm>
            <a:off x="282575" y="401825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EMA2</a:t>
            </a:r>
            <a:r>
              <a:rPr lang="en-GB" sz="800" u="none" baseline="-25000" dirty="0" smtClean="0">
                <a:solidFill>
                  <a:schemeClr val="accent1"/>
                </a:solidFill>
              </a:rPr>
              <a:t>t</a:t>
            </a:r>
            <a:endParaRPr lang="en-GB" sz="800" u="none" baseline="-25000" dirty="0">
              <a:solidFill>
                <a:schemeClr val="accent1"/>
              </a:solidFill>
            </a:endParaRPr>
          </a:p>
        </p:txBody>
      </p:sp>
      <p:sp>
        <p:nvSpPr>
          <p:cNvPr id="75" name="Text Box 44"/>
          <p:cNvSpPr txBox="1">
            <a:spLocks noChangeArrowheads="1"/>
          </p:cNvSpPr>
          <p:nvPr/>
        </p:nvSpPr>
        <p:spPr bwMode="auto">
          <a:xfrm>
            <a:off x="282575" y="425157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EMA1</a:t>
            </a:r>
            <a:r>
              <a:rPr lang="en-GB" sz="800" u="none" baseline="-25000" dirty="0" smtClean="0">
                <a:solidFill>
                  <a:schemeClr val="accent1"/>
                </a:solidFill>
              </a:rPr>
              <a:t>t-1</a:t>
            </a:r>
            <a:endParaRPr lang="en-GB" sz="800" u="none" baseline="-25000" dirty="0">
              <a:solidFill>
                <a:schemeClr val="accent1"/>
              </a:solidFill>
            </a:endParaRPr>
          </a:p>
        </p:txBody>
      </p:sp>
      <p:sp>
        <p:nvSpPr>
          <p:cNvPr id="76" name="Text Box 44"/>
          <p:cNvSpPr txBox="1">
            <a:spLocks noChangeArrowheads="1"/>
          </p:cNvSpPr>
          <p:nvPr/>
        </p:nvSpPr>
        <p:spPr bwMode="auto">
          <a:xfrm>
            <a:off x="282575" y="448489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EMA2</a:t>
            </a:r>
            <a:r>
              <a:rPr lang="en-GB" sz="800" u="none" baseline="-25000" dirty="0" smtClean="0">
                <a:solidFill>
                  <a:schemeClr val="accent1"/>
                </a:solidFill>
              </a:rPr>
              <a:t>t-1</a:t>
            </a:r>
            <a:endParaRPr lang="en-GB" sz="800" u="none" baseline="-25000" dirty="0">
              <a:solidFill>
                <a:schemeClr val="accent1"/>
              </a:solidFill>
            </a:endParaRPr>
          </a:p>
        </p:txBody>
      </p:sp>
      <p:sp>
        <p:nvSpPr>
          <p:cNvPr id="77" name="Text Box 44"/>
          <p:cNvSpPr txBox="1">
            <a:spLocks noChangeArrowheads="1"/>
          </p:cNvSpPr>
          <p:nvPr/>
        </p:nvSpPr>
        <p:spPr bwMode="auto">
          <a:xfrm>
            <a:off x="282575" y="471821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SF1</a:t>
            </a:r>
            <a:endParaRPr lang="en-GB" sz="800" u="none" dirty="0">
              <a:solidFill>
                <a:schemeClr val="accent1"/>
              </a:solidFill>
            </a:endParaRPr>
          </a:p>
        </p:txBody>
      </p:sp>
      <p:sp>
        <p:nvSpPr>
          <p:cNvPr id="78" name="Text Box 44"/>
          <p:cNvSpPr txBox="1">
            <a:spLocks noChangeArrowheads="1"/>
          </p:cNvSpPr>
          <p:nvPr/>
        </p:nvSpPr>
        <p:spPr bwMode="auto">
          <a:xfrm>
            <a:off x="282575" y="495153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SF2</a:t>
            </a:r>
            <a:endParaRPr lang="en-GB" sz="800" u="none" dirty="0">
              <a:solidFill>
                <a:schemeClr val="accent1"/>
              </a:solidFill>
            </a:endParaRPr>
          </a:p>
        </p:txBody>
      </p:sp>
      <p:sp>
        <p:nvSpPr>
          <p:cNvPr id="79" name="Text Box 44"/>
          <p:cNvSpPr txBox="1">
            <a:spLocks noChangeArrowheads="1"/>
          </p:cNvSpPr>
          <p:nvPr/>
        </p:nvSpPr>
        <p:spPr bwMode="auto">
          <a:xfrm>
            <a:off x="282575" y="518485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MACD</a:t>
            </a:r>
            <a:r>
              <a:rPr lang="en-GB" sz="800" u="none" baseline="-25000" dirty="0" smtClean="0">
                <a:solidFill>
                  <a:schemeClr val="accent1"/>
                </a:solidFill>
              </a:rPr>
              <a:t>t</a:t>
            </a:r>
            <a:endParaRPr lang="en-GB" sz="800" u="none" baseline="-25000" dirty="0">
              <a:solidFill>
                <a:schemeClr val="accent1"/>
              </a:solidFill>
            </a:endParaRPr>
          </a:p>
        </p:txBody>
      </p:sp>
      <p:sp>
        <p:nvSpPr>
          <p:cNvPr id="80" name="Text Box 44"/>
          <p:cNvSpPr txBox="1">
            <a:spLocks noChangeArrowheads="1"/>
          </p:cNvSpPr>
          <p:nvPr/>
        </p:nvSpPr>
        <p:spPr bwMode="auto">
          <a:xfrm>
            <a:off x="282575" y="541817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MACD</a:t>
            </a:r>
            <a:r>
              <a:rPr lang="en-GB" sz="800" u="none" baseline="-25000" dirty="0" smtClean="0">
                <a:solidFill>
                  <a:schemeClr val="accent1"/>
                </a:solidFill>
              </a:rPr>
              <a:t>t-1</a:t>
            </a:r>
            <a:endParaRPr lang="en-GB" sz="800" u="none" baseline="-25000" dirty="0">
              <a:solidFill>
                <a:schemeClr val="accent1"/>
              </a:solidFill>
            </a:endParaRPr>
          </a:p>
        </p:txBody>
      </p:sp>
      <p:sp>
        <p:nvSpPr>
          <p:cNvPr id="82" name="Text Box 44"/>
          <p:cNvSpPr txBox="1">
            <a:spLocks noChangeArrowheads="1"/>
          </p:cNvSpPr>
          <p:nvPr/>
        </p:nvSpPr>
        <p:spPr bwMode="auto">
          <a:xfrm>
            <a:off x="282575" y="565149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SLSF</a:t>
            </a:r>
            <a:endParaRPr lang="en-GB" sz="800" u="none" dirty="0">
              <a:solidFill>
                <a:schemeClr val="accent1"/>
              </a:solidFill>
            </a:endParaRPr>
          </a:p>
        </p:txBody>
      </p:sp>
      <p:sp>
        <p:nvSpPr>
          <p:cNvPr id="86" name="Text Box 12"/>
          <p:cNvSpPr txBox="1">
            <a:spLocks noChangeArrowheads="1"/>
          </p:cNvSpPr>
          <p:nvPr/>
        </p:nvSpPr>
        <p:spPr bwMode="auto">
          <a:xfrm>
            <a:off x="860379" y="3784936"/>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current value of 1st exponential moving average</a:t>
            </a:r>
            <a:endParaRPr lang="en-GB" sz="800" b="0" u="none" baseline="-25000" dirty="0">
              <a:solidFill>
                <a:schemeClr val="accent1"/>
              </a:solidFill>
            </a:endParaRPr>
          </a:p>
        </p:txBody>
      </p:sp>
      <p:sp>
        <p:nvSpPr>
          <p:cNvPr id="88" name="Text Box 12"/>
          <p:cNvSpPr txBox="1">
            <a:spLocks noChangeArrowheads="1"/>
          </p:cNvSpPr>
          <p:nvPr/>
        </p:nvSpPr>
        <p:spPr bwMode="auto">
          <a:xfrm>
            <a:off x="860379" y="4015530"/>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current value of 2nd exponential moving average</a:t>
            </a:r>
          </a:p>
        </p:txBody>
      </p:sp>
      <p:sp>
        <p:nvSpPr>
          <p:cNvPr id="89" name="Text Box 12"/>
          <p:cNvSpPr txBox="1">
            <a:spLocks noChangeArrowheads="1"/>
          </p:cNvSpPr>
          <p:nvPr/>
        </p:nvSpPr>
        <p:spPr bwMode="auto">
          <a:xfrm>
            <a:off x="860379" y="4246124"/>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previous value of 1st exponential moving average</a:t>
            </a:r>
          </a:p>
        </p:txBody>
      </p:sp>
      <p:sp>
        <p:nvSpPr>
          <p:cNvPr id="90" name="Text Box 12"/>
          <p:cNvSpPr txBox="1">
            <a:spLocks noChangeArrowheads="1"/>
          </p:cNvSpPr>
          <p:nvPr/>
        </p:nvSpPr>
        <p:spPr bwMode="auto">
          <a:xfrm>
            <a:off x="860379" y="4476718"/>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previous value of 2nd exponential moving average</a:t>
            </a:r>
          </a:p>
        </p:txBody>
      </p:sp>
      <p:sp>
        <p:nvSpPr>
          <p:cNvPr id="91" name="Text Box 12"/>
          <p:cNvSpPr txBox="1">
            <a:spLocks noChangeArrowheads="1"/>
          </p:cNvSpPr>
          <p:nvPr/>
        </p:nvSpPr>
        <p:spPr bwMode="auto">
          <a:xfrm>
            <a:off x="860379" y="4707312"/>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smoothing factor for EMA1</a:t>
            </a:r>
          </a:p>
        </p:txBody>
      </p:sp>
      <p:sp>
        <p:nvSpPr>
          <p:cNvPr id="92" name="Text Box 12"/>
          <p:cNvSpPr txBox="1">
            <a:spLocks noChangeArrowheads="1"/>
          </p:cNvSpPr>
          <p:nvPr/>
        </p:nvSpPr>
        <p:spPr bwMode="auto">
          <a:xfrm>
            <a:off x="860379" y="4937906"/>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smoothing factor for EMA2</a:t>
            </a:r>
          </a:p>
        </p:txBody>
      </p:sp>
      <p:sp>
        <p:nvSpPr>
          <p:cNvPr id="93" name="Text Box 12"/>
          <p:cNvSpPr txBox="1">
            <a:spLocks noChangeArrowheads="1"/>
          </p:cNvSpPr>
          <p:nvPr/>
        </p:nvSpPr>
        <p:spPr bwMode="auto">
          <a:xfrm>
            <a:off x="860379" y="5168500"/>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current MACD value</a:t>
            </a:r>
          </a:p>
        </p:txBody>
      </p:sp>
      <p:sp>
        <p:nvSpPr>
          <p:cNvPr id="96" name="Text Box 12"/>
          <p:cNvSpPr txBox="1">
            <a:spLocks noChangeArrowheads="1"/>
          </p:cNvSpPr>
          <p:nvPr/>
        </p:nvSpPr>
        <p:spPr bwMode="auto">
          <a:xfrm>
            <a:off x="860379" y="5399094"/>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previous MACD value</a:t>
            </a:r>
          </a:p>
        </p:txBody>
      </p:sp>
      <p:sp>
        <p:nvSpPr>
          <p:cNvPr id="97" name="Text Box 12"/>
          <p:cNvSpPr txBox="1">
            <a:spLocks noChangeArrowheads="1"/>
          </p:cNvSpPr>
          <p:nvPr/>
        </p:nvSpPr>
        <p:spPr bwMode="auto">
          <a:xfrm>
            <a:off x="860379" y="5629685"/>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SLSF = signal line smoothing factor</a:t>
            </a:r>
          </a:p>
        </p:txBody>
      </p:sp>
      <p:sp>
        <p:nvSpPr>
          <p:cNvPr id="107" name="Text Box 5"/>
          <p:cNvSpPr txBox="1">
            <a:spLocks noChangeArrowheads="1"/>
          </p:cNvSpPr>
          <p:nvPr/>
        </p:nvSpPr>
        <p:spPr bwMode="auto">
          <a:xfrm>
            <a:off x="4220304" y="1263600"/>
            <a:ext cx="5352574" cy="2927725"/>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en-US" sz="1400" b="0" u="none" dirty="0" smtClean="0">
                <a:solidFill>
                  <a:srgbClr val="000099"/>
                </a:solidFill>
                <a:cs typeface="Arial" charset="0"/>
              </a:rPr>
              <a:t>MACD</a:t>
            </a:r>
            <a:r>
              <a:rPr lang="zh-CN" altLang="en-US" sz="1400" b="0" u="none" dirty="0" smtClean="0">
                <a:solidFill>
                  <a:srgbClr val="000099"/>
                </a:solidFill>
                <a:cs typeface="Arial" charset="0"/>
              </a:rPr>
              <a:t>可被用作超买</a:t>
            </a:r>
            <a:r>
              <a:rPr lang="en-US" altLang="zh-CN" sz="1400" b="0" u="none" dirty="0" smtClean="0">
                <a:solidFill>
                  <a:srgbClr val="000099"/>
                </a:solidFill>
                <a:cs typeface="Arial" charset="0"/>
              </a:rPr>
              <a:t>/</a:t>
            </a:r>
            <a:r>
              <a:rPr lang="zh-CN" altLang="en-US" sz="1400" b="0" u="none" dirty="0" smtClean="0">
                <a:solidFill>
                  <a:srgbClr val="000099"/>
                </a:solidFill>
                <a:cs typeface="Arial" charset="0"/>
              </a:rPr>
              <a:t>超卖的指标，与慢速随机指标或相对强弱指数类似，但是更经常被用于寻找背离</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虽然公式看上去很复杂，其潜在的理论是十分简单的，就是有效反映了两个移动平均之间差异的柱状图。</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简单的说，它可以让你直观地评估趋势的健康状况。</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虽然就此还仍然有待讨论，简单的讲，这意味着存在两个市场状态（同样也可用于牛势和熊势。）</a:t>
            </a:r>
            <a:endParaRPr lang="en-US" sz="1400" b="0" u="none" dirty="0" smtClean="0">
              <a:solidFill>
                <a:srgbClr val="000099"/>
              </a:solidFill>
              <a:cs typeface="Arial" charset="0"/>
            </a:endParaRPr>
          </a:p>
          <a:p>
            <a:pPr marL="1371600" lvl="2" indent="-457200" algn="l">
              <a:spcBef>
                <a:spcPct val="50000"/>
              </a:spcBef>
              <a:buFont typeface="Arial" pitchFamily="34" charset="0"/>
              <a:buChar char="-"/>
            </a:pPr>
            <a:endParaRPr lang="en-US" sz="400" dirty="0" smtClean="0">
              <a:solidFill>
                <a:srgbClr val="000099"/>
              </a:solidFill>
              <a:cs typeface="Arial" charset="0"/>
            </a:endParaRPr>
          </a:p>
          <a:p>
            <a:pPr marL="1371600" lvl="2" indent="-457200" algn="l">
              <a:spcBef>
                <a:spcPct val="50000"/>
              </a:spcBef>
              <a:buFont typeface="Arial" pitchFamily="34" charset="0"/>
              <a:buChar char="-"/>
            </a:pPr>
            <a:r>
              <a:rPr lang="zh-CN" altLang="en-US" sz="1200" dirty="0" smtClean="0">
                <a:solidFill>
                  <a:srgbClr val="000099"/>
                </a:solidFill>
                <a:cs typeface="Arial" charset="0"/>
              </a:rPr>
              <a:t>健康的趋势</a:t>
            </a:r>
            <a:r>
              <a:rPr lang="en-US" sz="1200" b="0" u="none" dirty="0" smtClean="0">
                <a:solidFill>
                  <a:srgbClr val="000099"/>
                </a:solidFill>
                <a:cs typeface="Arial" charset="0"/>
              </a:rPr>
              <a:t>– </a:t>
            </a:r>
            <a:r>
              <a:rPr lang="zh-CN" altLang="en-US" sz="1200" b="0" u="none" dirty="0" smtClean="0">
                <a:solidFill>
                  <a:srgbClr val="000099"/>
                </a:solidFill>
                <a:cs typeface="Arial" charset="0"/>
              </a:rPr>
              <a:t>移动平均之间的差异保持着</a:t>
            </a:r>
            <a:r>
              <a:rPr lang="zh-CN" altLang="en-US" sz="1200" b="0" u="none" dirty="0" smtClean="0">
                <a:solidFill>
                  <a:srgbClr val="00B050"/>
                </a:solidFill>
                <a:cs typeface="Arial" charset="0"/>
              </a:rPr>
              <a:t>稳定</a:t>
            </a:r>
            <a:r>
              <a:rPr lang="zh-CN" altLang="en-US" sz="1200" b="0" u="none" dirty="0" smtClean="0">
                <a:solidFill>
                  <a:srgbClr val="000099"/>
                </a:solidFill>
                <a:cs typeface="Arial" charset="0"/>
              </a:rPr>
              <a:t>，或</a:t>
            </a:r>
            <a:r>
              <a:rPr lang="zh-CN" altLang="en-US" sz="1200" b="0" u="none" dirty="0" smtClean="0">
                <a:solidFill>
                  <a:srgbClr val="00B050"/>
                </a:solidFill>
                <a:cs typeface="Arial" charset="0"/>
              </a:rPr>
              <a:t>逐步增大</a:t>
            </a:r>
            <a:r>
              <a:rPr lang="zh-CN" altLang="en-US" sz="1200" b="0" u="none" dirty="0" smtClean="0">
                <a:solidFill>
                  <a:srgbClr val="000099"/>
                </a:solidFill>
                <a:cs typeface="Arial" charset="0"/>
              </a:rPr>
              <a:t>，即趋势的势头是</a:t>
            </a:r>
            <a:r>
              <a:rPr lang="zh-CN" altLang="en-US" sz="1200" b="0" u="none" dirty="0" smtClean="0">
                <a:solidFill>
                  <a:srgbClr val="00B050"/>
                </a:solidFill>
                <a:cs typeface="Arial" charset="0"/>
              </a:rPr>
              <a:t>稳定</a:t>
            </a:r>
            <a:r>
              <a:rPr lang="zh-CN" altLang="en-US" sz="1200" b="0" u="none" dirty="0" smtClean="0">
                <a:solidFill>
                  <a:srgbClr val="000099"/>
                </a:solidFill>
                <a:cs typeface="Arial" charset="0"/>
              </a:rPr>
              <a:t>或</a:t>
            </a:r>
            <a:r>
              <a:rPr lang="zh-CN" altLang="en-US" sz="1200" b="0" u="none" dirty="0" smtClean="0">
                <a:solidFill>
                  <a:srgbClr val="00B050"/>
                </a:solidFill>
                <a:cs typeface="Arial" charset="0"/>
              </a:rPr>
              <a:t>加强</a:t>
            </a:r>
            <a:r>
              <a:rPr lang="zh-CN" altLang="en-US" sz="1200" b="0" u="none" dirty="0" smtClean="0">
                <a:solidFill>
                  <a:srgbClr val="000099"/>
                </a:solidFill>
                <a:cs typeface="Arial" charset="0"/>
              </a:rPr>
              <a:t>的。</a:t>
            </a:r>
            <a:endParaRPr lang="en-US" sz="1200" b="0" u="none" dirty="0" smtClean="0">
              <a:solidFill>
                <a:srgbClr val="00B050"/>
              </a:solidFill>
              <a:cs typeface="Arial" charset="0"/>
            </a:endParaRPr>
          </a:p>
          <a:p>
            <a:pPr marL="1371600" lvl="2" indent="-457200" algn="l">
              <a:spcBef>
                <a:spcPct val="50000"/>
              </a:spcBef>
              <a:buFont typeface="Arial" pitchFamily="34" charset="0"/>
              <a:buChar char="-"/>
            </a:pPr>
            <a:r>
              <a:rPr lang="zh-CN" altLang="en-US" sz="1200" dirty="0" smtClean="0">
                <a:solidFill>
                  <a:srgbClr val="000099"/>
                </a:solidFill>
                <a:cs typeface="Arial" charset="0"/>
              </a:rPr>
              <a:t>不健康的趋势</a:t>
            </a:r>
            <a:r>
              <a:rPr lang="en-US" sz="1200" dirty="0" smtClean="0">
                <a:solidFill>
                  <a:srgbClr val="000099"/>
                </a:solidFill>
                <a:cs typeface="Arial" charset="0"/>
              </a:rPr>
              <a:t> </a:t>
            </a:r>
            <a:r>
              <a:rPr lang="en-US" sz="1200" b="0" u="none" dirty="0" smtClean="0">
                <a:solidFill>
                  <a:srgbClr val="000099"/>
                </a:solidFill>
                <a:cs typeface="Arial" charset="0"/>
              </a:rPr>
              <a:t>–</a:t>
            </a:r>
            <a:r>
              <a:rPr lang="zh-CN" altLang="en-US" sz="1200" b="0" u="none" dirty="0" smtClean="0">
                <a:solidFill>
                  <a:srgbClr val="000099"/>
                </a:solidFill>
                <a:cs typeface="Arial" charset="0"/>
              </a:rPr>
              <a:t>移动平均之间的差异是</a:t>
            </a:r>
            <a:r>
              <a:rPr lang="zh-CN" altLang="en-US" sz="1200" b="0" u="none" dirty="0" smtClean="0">
                <a:solidFill>
                  <a:srgbClr val="00B050"/>
                </a:solidFill>
                <a:cs typeface="Arial" charset="0"/>
              </a:rPr>
              <a:t>萎缩的</a:t>
            </a:r>
            <a:r>
              <a:rPr lang="zh-CN" altLang="en-US" sz="1200" b="0" u="none" dirty="0" smtClean="0">
                <a:solidFill>
                  <a:srgbClr val="000099"/>
                </a:solidFill>
                <a:cs typeface="Arial" charset="0"/>
              </a:rPr>
              <a:t>，即趋势的势头正在</a:t>
            </a:r>
            <a:r>
              <a:rPr lang="zh-CN" altLang="en-US" sz="1200" b="0" u="none" dirty="0" smtClean="0">
                <a:solidFill>
                  <a:srgbClr val="00B050"/>
                </a:solidFill>
                <a:cs typeface="Arial" charset="0"/>
              </a:rPr>
              <a:t>减弱</a:t>
            </a:r>
            <a:r>
              <a:rPr lang="zh-CN" altLang="en-US" sz="1200" b="0" u="none" dirty="0" smtClean="0">
                <a:solidFill>
                  <a:srgbClr val="000099"/>
                </a:solidFill>
                <a:cs typeface="Arial" charset="0"/>
              </a:rPr>
              <a:t>。</a:t>
            </a:r>
            <a:endParaRPr lang="en-US" sz="1200" b="0" u="none" dirty="0">
              <a:solidFill>
                <a:srgbClr val="00B050"/>
              </a:solidFill>
              <a:cs typeface="Arial" charset="0"/>
            </a:endParaRPr>
          </a:p>
        </p:txBody>
      </p:sp>
      <p:pic>
        <p:nvPicPr>
          <p:cNvPr id="55" name="Picture 2"/>
          <p:cNvPicPr>
            <a:picLocks noChangeAspect="1" noChangeArrowheads="1"/>
          </p:cNvPicPr>
          <p:nvPr/>
        </p:nvPicPr>
        <p:blipFill>
          <a:blip r:embed="rId4"/>
          <a:srcRect/>
          <a:stretch>
            <a:fillRect/>
          </a:stretch>
        </p:blipFill>
        <p:spPr bwMode="auto">
          <a:xfrm>
            <a:off x="8107223" y="6272212"/>
            <a:ext cx="1377296" cy="337625"/>
          </a:xfrm>
          <a:prstGeom prst="rect">
            <a:avLst/>
          </a:prstGeom>
          <a:noFill/>
          <a:ln w="9525">
            <a:noFill/>
            <a:miter lim="800000"/>
            <a:headEnd/>
            <a:tailEnd/>
          </a:ln>
          <a:effectLst/>
        </p:spPr>
      </p:pic>
      <p:pic>
        <p:nvPicPr>
          <p:cNvPr id="67" name="Picture 3"/>
          <p:cNvPicPr>
            <a:picLocks noChangeAspect="1" noChangeArrowheads="1"/>
          </p:cNvPicPr>
          <p:nvPr/>
        </p:nvPicPr>
        <p:blipFill>
          <a:blip r:embed="rId5"/>
          <a:srcRect/>
          <a:stretch>
            <a:fillRect/>
          </a:stretch>
        </p:blipFill>
        <p:spPr bwMode="auto">
          <a:xfrm>
            <a:off x="6534993" y="6272212"/>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a:blip r:embed="rId2" cstate="print"/>
          <a:srcRect/>
          <a:stretch>
            <a:fillRect/>
          </a:stretch>
        </p:blipFill>
        <p:spPr bwMode="auto">
          <a:xfrm>
            <a:off x="1886400" y="1976400"/>
            <a:ext cx="6138000" cy="4143600"/>
          </a:xfrm>
          <a:prstGeom prst="rect">
            <a:avLst/>
          </a:prstGeom>
          <a:noFill/>
          <a:ln w="9525">
            <a:noFill/>
            <a:miter lim="800000"/>
            <a:headEnd/>
            <a:tailEnd/>
          </a:ln>
        </p:spPr>
      </p:pic>
      <p:sp>
        <p:nvSpPr>
          <p:cNvPr id="39938" name="Slide Number Placeholder 1"/>
          <p:cNvSpPr>
            <a:spLocks noGrp="1"/>
          </p:cNvSpPr>
          <p:nvPr>
            <p:ph type="sldNum" sz="quarter" idx="10"/>
          </p:nvPr>
        </p:nvSpPr>
        <p:spPr>
          <a:noFill/>
        </p:spPr>
        <p:txBody>
          <a:bodyPr/>
          <a:lstStyle/>
          <a:p>
            <a:pPr defTabSz="839788"/>
            <a:fld id="{DFFFF603-554A-4124-AB69-AA8CA17E8E5A}" type="slidenum">
              <a:rPr lang="es-ES" smtClean="0"/>
              <a:pPr defTabSz="839788"/>
              <a:t>18</a:t>
            </a:fld>
            <a:endParaRPr lang="es-ES" smtClean="0"/>
          </a:p>
        </p:txBody>
      </p:sp>
      <p:sp>
        <p:nvSpPr>
          <p:cNvPr id="39941" name="Rectangle 7"/>
          <p:cNvSpPr>
            <a:spLocks noChangeArrowheads="1"/>
          </p:cNvSpPr>
          <p:nvPr/>
        </p:nvSpPr>
        <p:spPr bwMode="auto">
          <a:xfrm>
            <a:off x="360363" y="1389063"/>
            <a:ext cx="9545637" cy="369887"/>
          </a:xfrm>
          <a:prstGeom prst="rect">
            <a:avLst/>
          </a:prstGeom>
          <a:noFill/>
          <a:ln w="9525">
            <a:noFill/>
            <a:miter lim="800000"/>
            <a:headEnd/>
            <a:tailEnd/>
          </a:ln>
        </p:spPr>
        <p:txBody>
          <a:bodyPr lIns="0" tIns="40603" rIns="78085" bIns="40603"/>
          <a:lstStyle/>
          <a:p>
            <a:pPr algn="l" defTabSz="977900" eaLnBrk="0" hangingPunct="0">
              <a:lnSpc>
                <a:spcPts val="1800"/>
              </a:lnSpc>
            </a:pPr>
            <a:endParaRPr lang="en-US" sz="1800" u="none" dirty="0">
              <a:solidFill>
                <a:srgbClr val="2E7E41"/>
              </a:solidFill>
            </a:endParaRPr>
          </a:p>
        </p:txBody>
      </p:sp>
      <p:sp>
        <p:nvSpPr>
          <p:cNvPr id="50" name="Title 1"/>
          <p:cNvSpPr txBox="1">
            <a:spLocks/>
          </p:cNvSpPr>
          <p:nvPr/>
        </p:nvSpPr>
        <p:spPr>
          <a:xfrm>
            <a:off x="1027499" y="519486"/>
            <a:ext cx="7509597"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振荡器</a:t>
            </a:r>
            <a:r>
              <a:rPr lang="en-GB" u="none" kern="0" dirty="0" smtClean="0">
                <a:latin typeface="Calibri" pitchFamily="34" charset="0"/>
              </a:rPr>
              <a:t>: MACD – </a:t>
            </a:r>
            <a:r>
              <a:rPr lang="zh-CN" altLang="en-US" u="none" kern="0" dirty="0" smtClean="0">
                <a:latin typeface="Calibri" pitchFamily="34" charset="0"/>
              </a:rPr>
              <a:t>应用</a:t>
            </a:r>
            <a:r>
              <a:rPr lang="en-GB" u="none" kern="0" dirty="0" smtClean="0">
                <a:latin typeface="Calibri" pitchFamily="34" charset="0"/>
              </a:rPr>
              <a:t>(</a:t>
            </a:r>
            <a:r>
              <a:rPr lang="zh-CN" altLang="en-US" u="none" kern="0" dirty="0" smtClean="0">
                <a:latin typeface="Calibri" pitchFamily="34" charset="0"/>
              </a:rPr>
              <a:t>衰竭信号</a:t>
            </a:r>
            <a:r>
              <a:rPr lang="en-GB" u="none" kern="0" dirty="0" smtClean="0">
                <a:latin typeface="Calibri" pitchFamily="34" charset="0"/>
              </a:rPr>
              <a:t>)…</a:t>
            </a:r>
            <a:endParaRPr lang="en-GB" u="none" kern="0" dirty="0">
              <a:latin typeface="Calibri" pitchFamily="34" charset="0"/>
            </a:endParaRPr>
          </a:p>
        </p:txBody>
      </p:sp>
      <p:cxnSp>
        <p:nvCxnSpPr>
          <p:cNvPr id="51" name="Straight Connector 50"/>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3" name="Group 52"/>
          <p:cNvGrpSpPr/>
          <p:nvPr/>
        </p:nvGrpSpPr>
        <p:grpSpPr>
          <a:xfrm>
            <a:off x="284399" y="349312"/>
            <a:ext cx="666000" cy="666000"/>
            <a:chOff x="347134" y="360363"/>
            <a:chExt cx="672884" cy="662400"/>
          </a:xfrm>
        </p:grpSpPr>
        <p:sp>
          <p:nvSpPr>
            <p:cNvPr id="54"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 name="Group 21"/>
            <p:cNvGrpSpPr/>
            <p:nvPr/>
          </p:nvGrpSpPr>
          <p:grpSpPr>
            <a:xfrm>
              <a:off x="380317" y="403839"/>
              <a:ext cx="599144" cy="248876"/>
              <a:chOff x="380317" y="403839"/>
              <a:chExt cx="599144" cy="248876"/>
            </a:xfrm>
          </p:grpSpPr>
          <p:sp>
            <p:nvSpPr>
              <p:cNvPr id="56"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66"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39946" name="Text Box 64"/>
          <p:cNvSpPr txBox="1">
            <a:spLocks noChangeArrowheads="1"/>
          </p:cNvSpPr>
          <p:nvPr/>
        </p:nvSpPr>
        <p:spPr bwMode="auto">
          <a:xfrm>
            <a:off x="284398" y="1273125"/>
            <a:ext cx="9296571" cy="556179"/>
          </a:xfrm>
          <a:prstGeom prst="rect">
            <a:avLst/>
          </a:prstGeom>
          <a:noFill/>
          <a:ln w="38100" algn="ctr">
            <a:noFill/>
            <a:miter lim="800000"/>
            <a:headEnd type="none" w="sm" len="sm"/>
            <a:tailEnd/>
          </a:ln>
        </p:spPr>
        <p:txBody>
          <a:bodyPr lIns="90000" tIns="46800" rIns="90000" bIns="46800">
            <a:spAutoFit/>
          </a:bodyPr>
          <a:lstStyle/>
          <a:p>
            <a:pPr algn="l"/>
            <a:r>
              <a:rPr lang="zh-CN" altLang="en-US" sz="1000" u="none" dirty="0" smtClean="0">
                <a:solidFill>
                  <a:srgbClr val="2E7E41"/>
                </a:solidFill>
              </a:rPr>
              <a:t>衰竭信号 </a:t>
            </a:r>
            <a:r>
              <a:rPr lang="en-GB" sz="1000" u="none" dirty="0" smtClean="0">
                <a:solidFill>
                  <a:srgbClr val="2E7E41"/>
                </a:solidFill>
              </a:rPr>
              <a:t>(I.E. +VE AND –VE </a:t>
            </a:r>
            <a:r>
              <a:rPr lang="zh-CN" altLang="en-US" sz="1000" u="none" dirty="0" smtClean="0">
                <a:solidFill>
                  <a:srgbClr val="2E7E41"/>
                </a:solidFill>
              </a:rPr>
              <a:t>背离</a:t>
            </a:r>
            <a:r>
              <a:rPr lang="en-GB" sz="1000" u="none" dirty="0" smtClean="0">
                <a:solidFill>
                  <a:srgbClr val="2E7E41"/>
                </a:solidFill>
              </a:rPr>
              <a:t>)</a:t>
            </a:r>
            <a:endParaRPr lang="en-GB" sz="1000" u="none" dirty="0">
              <a:solidFill>
                <a:srgbClr val="2E7E41"/>
              </a:solidFill>
            </a:endParaRPr>
          </a:p>
          <a:p>
            <a:pPr algn="l"/>
            <a:r>
              <a:rPr lang="en-GB" sz="1000" b="0" u="none" dirty="0" smtClean="0">
                <a:solidFill>
                  <a:schemeClr val="accent1"/>
                </a:solidFill>
              </a:rPr>
              <a:t>EURUSD </a:t>
            </a:r>
            <a:r>
              <a:rPr lang="zh-CN" altLang="en-US" sz="1000" b="0" u="none" dirty="0" smtClean="0">
                <a:solidFill>
                  <a:schemeClr val="accent1"/>
                </a:solidFill>
              </a:rPr>
              <a:t>该信号会在趋势市场中产生，但表明这个趋势正在失去势头，变得越来越平。通常与楔型联系起来。两种形式的背离均在最近欧洲美元的例子当中有所体现。</a:t>
            </a:r>
            <a:endParaRPr lang="en-GB" sz="1000" b="0" u="none" dirty="0" smtClean="0">
              <a:solidFill>
                <a:schemeClr val="accent1"/>
              </a:solidFill>
            </a:endParaRPr>
          </a:p>
        </p:txBody>
      </p:sp>
      <p:grpSp>
        <p:nvGrpSpPr>
          <p:cNvPr id="2" name="Group 68"/>
          <p:cNvGrpSpPr>
            <a:grpSpLocks/>
          </p:cNvGrpSpPr>
          <p:nvPr/>
        </p:nvGrpSpPr>
        <p:grpSpPr bwMode="auto">
          <a:xfrm>
            <a:off x="365097" y="1282651"/>
            <a:ext cx="9124412" cy="546150"/>
            <a:chOff x="2796" y="1240"/>
            <a:chExt cx="1140" cy="631"/>
          </a:xfrm>
        </p:grpSpPr>
        <p:sp>
          <p:nvSpPr>
            <p:cNvPr id="39957" name="Line 65"/>
            <p:cNvSpPr>
              <a:spLocks noChangeShapeType="1"/>
            </p:cNvSpPr>
            <p:nvPr/>
          </p:nvSpPr>
          <p:spPr bwMode="auto">
            <a:xfrm>
              <a:off x="2796" y="1240"/>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58" name="Line 66"/>
            <p:cNvSpPr>
              <a:spLocks noChangeShapeType="1"/>
            </p:cNvSpPr>
            <p:nvPr/>
          </p:nvSpPr>
          <p:spPr bwMode="auto">
            <a:xfrm>
              <a:off x="2796" y="1871"/>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sp>
        <p:nvSpPr>
          <p:cNvPr id="39948" name="Text Box 72"/>
          <p:cNvSpPr txBox="1">
            <a:spLocks noChangeArrowheads="1"/>
          </p:cNvSpPr>
          <p:nvPr/>
        </p:nvSpPr>
        <p:spPr bwMode="auto">
          <a:xfrm>
            <a:off x="1884702" y="6159928"/>
            <a:ext cx="3640769" cy="217625"/>
          </a:xfrm>
          <a:prstGeom prst="rect">
            <a:avLst/>
          </a:prstGeom>
          <a:noFill/>
          <a:ln w="12700">
            <a:noFill/>
            <a:miter lim="800000"/>
            <a:headEnd type="none" w="sm" len="sm"/>
            <a:tailEnd type="none" w="sm" len="sm"/>
          </a:ln>
        </p:spPr>
        <p:txBody>
          <a:bodyPr wrap="square" lIns="0" tIns="46800" rIns="90000" bIns="46800">
            <a:spAutoFit/>
          </a:bodyPr>
          <a:lstStyle/>
          <a:p>
            <a:pPr algn="l">
              <a:spcBef>
                <a:spcPct val="50000"/>
              </a:spcBef>
            </a:pPr>
            <a:r>
              <a:rPr lang="en-GB" sz="800" b="0" i="1" u="none" dirty="0">
                <a:solidFill>
                  <a:schemeClr val="accent1"/>
                </a:solidFill>
              </a:rPr>
              <a:t>Chart Source: Aspen Graphics     Data: Reuters</a:t>
            </a:r>
          </a:p>
        </p:txBody>
      </p:sp>
      <p:grpSp>
        <p:nvGrpSpPr>
          <p:cNvPr id="5" name="Group 46"/>
          <p:cNvGrpSpPr/>
          <p:nvPr/>
        </p:nvGrpSpPr>
        <p:grpSpPr>
          <a:xfrm>
            <a:off x="8197721" y="349312"/>
            <a:ext cx="1381707" cy="666000"/>
            <a:chOff x="8197721" y="349312"/>
            <a:chExt cx="1381707" cy="666000"/>
          </a:xfrm>
        </p:grpSpPr>
        <p:pic>
          <p:nvPicPr>
            <p:cNvPr id="48"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49"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84" name="Text Box 64"/>
          <p:cNvSpPr txBox="1">
            <a:spLocks noChangeArrowheads="1"/>
          </p:cNvSpPr>
          <p:nvPr/>
        </p:nvSpPr>
        <p:spPr bwMode="auto">
          <a:xfrm>
            <a:off x="348913" y="1974457"/>
            <a:ext cx="1364400" cy="1404231"/>
          </a:xfrm>
          <a:prstGeom prst="rect">
            <a:avLst/>
          </a:prstGeom>
          <a:noFill/>
          <a:ln w="38100" algn="ctr">
            <a:noFill/>
            <a:miter lim="800000"/>
            <a:headEnd type="none" w="sm" len="sm"/>
            <a:tailEnd/>
          </a:ln>
        </p:spPr>
        <p:txBody>
          <a:bodyPr wrap="square" lIns="0" tIns="0" rIns="0" bIns="0">
            <a:spAutoFit/>
          </a:bodyPr>
          <a:lstStyle/>
          <a:p>
            <a:pPr algn="r">
              <a:spcBef>
                <a:spcPct val="25000"/>
              </a:spcBef>
            </a:pPr>
            <a:r>
              <a:rPr lang="zh-CN" altLang="en-US" sz="1000" b="0" dirty="0" smtClean="0">
                <a:solidFill>
                  <a:srgbClr val="FF0000"/>
                </a:solidFill>
              </a:rPr>
              <a:t>负背离</a:t>
            </a:r>
            <a:endParaRPr lang="en-GB" sz="1000" b="0" dirty="0" smtClean="0">
              <a:solidFill>
                <a:srgbClr val="FF0000"/>
              </a:solidFill>
            </a:endParaRPr>
          </a:p>
          <a:p>
            <a:pPr algn="r">
              <a:spcBef>
                <a:spcPct val="25000"/>
              </a:spcBef>
            </a:pPr>
            <a:endParaRPr lang="en-GB" sz="500" b="0" u="none" dirty="0" smtClean="0">
              <a:solidFill>
                <a:schemeClr val="accent1"/>
              </a:solidFill>
            </a:endParaRPr>
          </a:p>
          <a:p>
            <a:pPr algn="r">
              <a:spcBef>
                <a:spcPct val="25000"/>
              </a:spcBef>
            </a:pPr>
            <a:r>
              <a:rPr lang="zh-CN" altLang="en-US" sz="1000" b="0" u="none" dirty="0" smtClean="0">
                <a:solidFill>
                  <a:schemeClr val="accent1"/>
                </a:solidFill>
              </a:rPr>
              <a:t>市场价格行为连续出现了超过</a:t>
            </a:r>
            <a:r>
              <a:rPr lang="en-US" altLang="zh-CN" sz="1000" b="0" u="none" dirty="0" smtClean="0">
                <a:solidFill>
                  <a:schemeClr val="accent1"/>
                </a:solidFill>
              </a:rPr>
              <a:t>2</a:t>
            </a:r>
            <a:r>
              <a:rPr lang="zh-CN" altLang="en-US" sz="1000" b="0" u="none" dirty="0" smtClean="0">
                <a:solidFill>
                  <a:schemeClr val="accent1"/>
                </a:solidFill>
              </a:rPr>
              <a:t>个以上的高点，而</a:t>
            </a:r>
            <a:r>
              <a:rPr lang="en-US" altLang="zh-CN" sz="1000" b="0" u="none" dirty="0" smtClean="0">
                <a:solidFill>
                  <a:schemeClr val="accent1"/>
                </a:solidFill>
              </a:rPr>
              <a:t>MACD</a:t>
            </a:r>
            <a:r>
              <a:rPr lang="zh-CN" altLang="en-US" sz="1000" b="0" u="none" dirty="0" smtClean="0">
                <a:solidFill>
                  <a:schemeClr val="accent1"/>
                </a:solidFill>
              </a:rPr>
              <a:t>柱形图上相应地出现了超过</a:t>
            </a:r>
            <a:r>
              <a:rPr lang="en-US" altLang="zh-CN" sz="1000" b="0" u="none" dirty="0" smtClean="0">
                <a:solidFill>
                  <a:schemeClr val="accent1"/>
                </a:solidFill>
              </a:rPr>
              <a:t>2</a:t>
            </a:r>
            <a:r>
              <a:rPr lang="zh-CN" altLang="en-US" sz="1000" b="0" u="none" dirty="0" smtClean="0">
                <a:solidFill>
                  <a:schemeClr val="accent1"/>
                </a:solidFill>
              </a:rPr>
              <a:t>个以上的较低的高点，就形成了负背离。</a:t>
            </a:r>
            <a:endParaRPr lang="en-GB" sz="1000" b="0" u="none" dirty="0" smtClean="0">
              <a:solidFill>
                <a:schemeClr val="accent1"/>
              </a:solidFill>
            </a:endParaRPr>
          </a:p>
          <a:p>
            <a:pPr algn="r">
              <a:spcBef>
                <a:spcPct val="25000"/>
              </a:spcBef>
            </a:pPr>
            <a:endParaRPr lang="en-GB" sz="1000" b="0" u="none" dirty="0" smtClean="0">
              <a:solidFill>
                <a:schemeClr val="accent1"/>
              </a:solidFill>
            </a:endParaRPr>
          </a:p>
        </p:txBody>
      </p:sp>
      <p:sp>
        <p:nvSpPr>
          <p:cNvPr id="85" name="Text Box 64"/>
          <p:cNvSpPr txBox="1">
            <a:spLocks noChangeArrowheads="1"/>
          </p:cNvSpPr>
          <p:nvPr/>
        </p:nvSpPr>
        <p:spPr bwMode="auto">
          <a:xfrm>
            <a:off x="8218485" y="1974457"/>
            <a:ext cx="1362484" cy="1404231"/>
          </a:xfrm>
          <a:prstGeom prst="rect">
            <a:avLst/>
          </a:prstGeom>
          <a:noFill/>
          <a:ln w="38100" algn="ctr">
            <a:noFill/>
            <a:miter lim="800000"/>
            <a:headEnd type="none" w="sm" len="sm"/>
            <a:tailEnd/>
          </a:ln>
        </p:spPr>
        <p:txBody>
          <a:bodyPr wrap="square" lIns="0" tIns="0" rIns="0" bIns="0">
            <a:spAutoFit/>
          </a:bodyPr>
          <a:lstStyle/>
          <a:p>
            <a:pPr algn="l">
              <a:spcBef>
                <a:spcPct val="25000"/>
              </a:spcBef>
            </a:pPr>
            <a:r>
              <a:rPr lang="zh-CN" altLang="en-US" sz="1000" b="0" dirty="0" smtClean="0">
                <a:solidFill>
                  <a:srgbClr val="2E7E41"/>
                </a:solidFill>
              </a:rPr>
              <a:t>正背离</a:t>
            </a:r>
            <a:endParaRPr lang="en-GB" sz="1000" b="0" dirty="0" smtClean="0">
              <a:solidFill>
                <a:srgbClr val="2E7E41"/>
              </a:solidFill>
            </a:endParaRPr>
          </a:p>
          <a:p>
            <a:pPr algn="l">
              <a:spcBef>
                <a:spcPct val="25000"/>
              </a:spcBef>
            </a:pPr>
            <a:endParaRPr lang="en-GB" sz="500" b="0" u="none" dirty="0" smtClean="0">
              <a:solidFill>
                <a:schemeClr val="accent1"/>
              </a:solidFill>
            </a:endParaRPr>
          </a:p>
          <a:p>
            <a:pPr algn="l">
              <a:spcBef>
                <a:spcPct val="25000"/>
              </a:spcBef>
            </a:pPr>
            <a:r>
              <a:rPr lang="zh-CN" altLang="en-US" sz="1000" b="0" u="none" dirty="0" smtClean="0">
                <a:solidFill>
                  <a:schemeClr val="accent1"/>
                </a:solidFill>
              </a:rPr>
              <a:t>市场价格行为连续出现了超过</a:t>
            </a:r>
            <a:r>
              <a:rPr lang="en-US" altLang="zh-CN" sz="1000" b="0" u="none" dirty="0" smtClean="0">
                <a:solidFill>
                  <a:schemeClr val="accent1"/>
                </a:solidFill>
              </a:rPr>
              <a:t>2</a:t>
            </a:r>
            <a:r>
              <a:rPr lang="zh-CN" altLang="en-US" sz="1000" b="0" u="none" dirty="0" smtClean="0">
                <a:solidFill>
                  <a:schemeClr val="accent1"/>
                </a:solidFill>
              </a:rPr>
              <a:t>个以上较低的低点，而</a:t>
            </a:r>
            <a:r>
              <a:rPr lang="en-US" altLang="zh-CN" sz="1000" b="0" u="none" dirty="0" smtClean="0">
                <a:solidFill>
                  <a:schemeClr val="accent1"/>
                </a:solidFill>
              </a:rPr>
              <a:t>MACD</a:t>
            </a:r>
            <a:r>
              <a:rPr lang="zh-CN" altLang="en-US" sz="1000" b="0" u="none" dirty="0" smtClean="0">
                <a:solidFill>
                  <a:schemeClr val="accent1"/>
                </a:solidFill>
              </a:rPr>
              <a:t>柱形图上相应地出现了超过</a:t>
            </a:r>
            <a:r>
              <a:rPr lang="en-US" altLang="zh-CN" sz="1000" b="0" u="none" dirty="0" smtClean="0">
                <a:solidFill>
                  <a:schemeClr val="accent1"/>
                </a:solidFill>
              </a:rPr>
              <a:t>2</a:t>
            </a:r>
            <a:r>
              <a:rPr lang="zh-CN" altLang="en-US" sz="1000" b="0" u="none" dirty="0" smtClean="0">
                <a:solidFill>
                  <a:schemeClr val="accent1"/>
                </a:solidFill>
              </a:rPr>
              <a:t>个以上的较高的低点，就形成了负背离。</a:t>
            </a:r>
            <a:endParaRPr lang="en-GB" sz="1000" b="0" u="none" dirty="0" smtClean="0">
              <a:solidFill>
                <a:schemeClr val="accent1"/>
              </a:solidFill>
            </a:endParaRPr>
          </a:p>
          <a:p>
            <a:pPr algn="l">
              <a:spcBef>
                <a:spcPct val="25000"/>
              </a:spcBef>
            </a:pPr>
            <a:endParaRPr lang="en-GB" sz="1000" b="0" u="none" dirty="0" smtClean="0">
              <a:solidFill>
                <a:schemeClr val="accent1"/>
              </a:solidFill>
            </a:endParaRPr>
          </a:p>
        </p:txBody>
      </p:sp>
      <p:sp>
        <p:nvSpPr>
          <p:cNvPr id="87" name="Rectangle 86"/>
          <p:cNvSpPr/>
          <p:nvPr/>
        </p:nvSpPr>
        <p:spPr bwMode="auto">
          <a:xfrm>
            <a:off x="2484255" y="2257678"/>
            <a:ext cx="793019" cy="3147802"/>
          </a:xfrm>
          <a:prstGeom prst="rect">
            <a:avLst/>
          </a:prstGeom>
          <a:solidFill>
            <a:srgbClr val="FF0000">
              <a:alpha val="25000"/>
            </a:srgbClr>
          </a:solidFill>
          <a:ln w="38100"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dirty="0" smtClean="0">
              <a:ln>
                <a:noFill/>
              </a:ln>
              <a:solidFill>
                <a:schemeClr val="tx1"/>
              </a:solidFill>
              <a:effectLst/>
              <a:latin typeface="Arial" charset="0"/>
            </a:endParaRPr>
          </a:p>
        </p:txBody>
      </p:sp>
      <p:sp>
        <p:nvSpPr>
          <p:cNvPr id="98" name="Rectangle 97"/>
          <p:cNvSpPr/>
          <p:nvPr/>
        </p:nvSpPr>
        <p:spPr bwMode="auto">
          <a:xfrm>
            <a:off x="5057523" y="2743200"/>
            <a:ext cx="493614" cy="2662280"/>
          </a:xfrm>
          <a:prstGeom prst="rect">
            <a:avLst/>
          </a:prstGeom>
          <a:solidFill>
            <a:srgbClr val="FF0000">
              <a:alpha val="25000"/>
            </a:srgbClr>
          </a:solidFill>
          <a:ln w="38100"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99" name="Rectangle 98"/>
          <p:cNvSpPr/>
          <p:nvPr/>
        </p:nvSpPr>
        <p:spPr bwMode="auto">
          <a:xfrm>
            <a:off x="5551530" y="3234117"/>
            <a:ext cx="407300" cy="2438400"/>
          </a:xfrm>
          <a:prstGeom prst="rect">
            <a:avLst/>
          </a:prstGeom>
          <a:solidFill>
            <a:srgbClr val="2E7E41">
              <a:alpha val="25000"/>
            </a:srgbClr>
          </a:solidFill>
          <a:ln w="38100"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100" name="Rectangle 99"/>
          <p:cNvSpPr/>
          <p:nvPr/>
        </p:nvSpPr>
        <p:spPr bwMode="auto">
          <a:xfrm>
            <a:off x="4119802" y="3584771"/>
            <a:ext cx="400556" cy="2209126"/>
          </a:xfrm>
          <a:prstGeom prst="rect">
            <a:avLst/>
          </a:prstGeom>
          <a:solidFill>
            <a:srgbClr val="2E7E41">
              <a:alpha val="25000"/>
            </a:srgbClr>
          </a:solidFill>
          <a:ln w="38100"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cxnSp>
        <p:nvCxnSpPr>
          <p:cNvPr id="102" name="Straight Arrow Connector 101"/>
          <p:cNvCxnSpPr/>
          <p:nvPr/>
        </p:nvCxnSpPr>
        <p:spPr bwMode="auto">
          <a:xfrm flipV="1">
            <a:off x="2516623" y="2306230"/>
            <a:ext cx="728283" cy="210393"/>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cxnSp>
        <p:nvCxnSpPr>
          <p:cNvPr id="103" name="Straight Arrow Connector 102"/>
          <p:cNvCxnSpPr/>
          <p:nvPr/>
        </p:nvCxnSpPr>
        <p:spPr bwMode="auto">
          <a:xfrm>
            <a:off x="2520669" y="5056173"/>
            <a:ext cx="720191" cy="138914"/>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cxnSp>
        <p:nvCxnSpPr>
          <p:cNvPr id="106" name="Straight Arrow Connector 105"/>
          <p:cNvCxnSpPr/>
          <p:nvPr/>
        </p:nvCxnSpPr>
        <p:spPr bwMode="auto">
          <a:xfrm>
            <a:off x="5117539" y="4884892"/>
            <a:ext cx="373582" cy="156446"/>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cxnSp>
        <p:nvCxnSpPr>
          <p:cNvPr id="108" name="Straight Arrow Connector 107"/>
          <p:cNvCxnSpPr/>
          <p:nvPr/>
        </p:nvCxnSpPr>
        <p:spPr bwMode="auto">
          <a:xfrm flipV="1">
            <a:off x="5117539" y="2811983"/>
            <a:ext cx="373582" cy="156446"/>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cxnSp>
        <p:nvCxnSpPr>
          <p:cNvPr id="109" name="Straight Arrow Connector 108"/>
          <p:cNvCxnSpPr/>
          <p:nvPr/>
        </p:nvCxnSpPr>
        <p:spPr bwMode="auto">
          <a:xfrm>
            <a:off x="4169421" y="4110754"/>
            <a:ext cx="291314" cy="307497"/>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cxnSp>
        <p:nvCxnSpPr>
          <p:cNvPr id="112" name="Straight Arrow Connector 111"/>
          <p:cNvCxnSpPr/>
          <p:nvPr/>
        </p:nvCxnSpPr>
        <p:spPr bwMode="auto">
          <a:xfrm flipV="1">
            <a:off x="4164701" y="5664425"/>
            <a:ext cx="300755" cy="63387"/>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cxnSp>
        <p:nvCxnSpPr>
          <p:cNvPr id="114" name="Straight Arrow Connector 113"/>
          <p:cNvCxnSpPr/>
          <p:nvPr/>
        </p:nvCxnSpPr>
        <p:spPr bwMode="auto">
          <a:xfrm>
            <a:off x="5583674" y="3712895"/>
            <a:ext cx="336831" cy="90362"/>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cxnSp>
        <p:nvCxnSpPr>
          <p:cNvPr id="116" name="Straight Arrow Connector 115"/>
          <p:cNvCxnSpPr/>
          <p:nvPr/>
        </p:nvCxnSpPr>
        <p:spPr bwMode="auto">
          <a:xfrm flipV="1">
            <a:off x="5593957" y="5486400"/>
            <a:ext cx="316265" cy="118683"/>
          </a:xfrm>
          <a:prstGeom prst="straightConnector1">
            <a:avLst/>
          </a:prstGeom>
          <a:solidFill>
            <a:schemeClr val="accent1"/>
          </a:solidFill>
          <a:ln w="3175" cap="flat" cmpd="sng" algn="ctr">
            <a:solidFill>
              <a:schemeClr val="accent1"/>
            </a:solidFill>
            <a:prstDash val="solid"/>
            <a:round/>
            <a:headEnd type="none" w="med" len="med"/>
            <a:tailEnd type="triangle" w="med" len="med"/>
          </a:ln>
          <a:effectLst/>
        </p:spPr>
      </p:cxnSp>
      <p:sp>
        <p:nvSpPr>
          <p:cNvPr id="119" name="TextBox 118"/>
          <p:cNvSpPr txBox="1"/>
          <p:nvPr/>
        </p:nvSpPr>
        <p:spPr>
          <a:xfrm>
            <a:off x="2660183" y="4534405"/>
            <a:ext cx="441162" cy="153888"/>
          </a:xfrm>
          <a:prstGeom prst="rect">
            <a:avLst/>
          </a:prstGeom>
          <a:noFill/>
        </p:spPr>
        <p:txBody>
          <a:bodyPr wrap="square" lIns="0" tIns="0" rIns="0" bIns="0" rtlCol="0">
            <a:spAutoFit/>
          </a:bodyPr>
          <a:lstStyle/>
          <a:p>
            <a:r>
              <a:rPr lang="en-GB" sz="500" b="0" u="none" dirty="0" smtClean="0">
                <a:solidFill>
                  <a:srgbClr val="FF0000"/>
                </a:solidFill>
              </a:rPr>
              <a:t>Negative Divergence</a:t>
            </a:r>
            <a:endParaRPr lang="en-GB" sz="500" b="0" u="none" dirty="0">
              <a:solidFill>
                <a:srgbClr val="FF0000"/>
              </a:solidFill>
            </a:endParaRPr>
          </a:p>
        </p:txBody>
      </p:sp>
      <p:sp>
        <p:nvSpPr>
          <p:cNvPr id="121" name="TextBox 120"/>
          <p:cNvSpPr txBox="1"/>
          <p:nvPr/>
        </p:nvSpPr>
        <p:spPr>
          <a:xfrm>
            <a:off x="5083749" y="4534405"/>
            <a:ext cx="441162" cy="153888"/>
          </a:xfrm>
          <a:prstGeom prst="rect">
            <a:avLst/>
          </a:prstGeom>
          <a:noFill/>
        </p:spPr>
        <p:txBody>
          <a:bodyPr wrap="square" lIns="0" tIns="0" rIns="0" bIns="0" rtlCol="0">
            <a:spAutoFit/>
          </a:bodyPr>
          <a:lstStyle/>
          <a:p>
            <a:r>
              <a:rPr lang="en-GB" sz="500" b="0" u="none" dirty="0" smtClean="0">
                <a:solidFill>
                  <a:srgbClr val="FF0000"/>
                </a:solidFill>
              </a:rPr>
              <a:t>Negative Divergence</a:t>
            </a:r>
            <a:endParaRPr lang="en-GB" sz="500" b="0" u="none" dirty="0">
              <a:solidFill>
                <a:srgbClr val="FF0000"/>
              </a:solidFill>
            </a:endParaRPr>
          </a:p>
        </p:txBody>
      </p:sp>
      <p:sp>
        <p:nvSpPr>
          <p:cNvPr id="126" name="TextBox 125"/>
          <p:cNvSpPr txBox="1"/>
          <p:nvPr/>
        </p:nvSpPr>
        <p:spPr>
          <a:xfrm>
            <a:off x="4099499" y="4534405"/>
            <a:ext cx="441162" cy="153888"/>
          </a:xfrm>
          <a:prstGeom prst="rect">
            <a:avLst/>
          </a:prstGeom>
          <a:noFill/>
        </p:spPr>
        <p:txBody>
          <a:bodyPr wrap="square" lIns="0" tIns="0" rIns="0" bIns="0" rtlCol="0">
            <a:spAutoFit/>
          </a:bodyPr>
          <a:lstStyle/>
          <a:p>
            <a:r>
              <a:rPr lang="en-GB" sz="500" b="0" u="none" dirty="0" smtClean="0">
                <a:solidFill>
                  <a:srgbClr val="2E7E41"/>
                </a:solidFill>
              </a:rPr>
              <a:t>Positive Divergence</a:t>
            </a:r>
            <a:endParaRPr lang="en-GB" sz="500" b="0" u="none" dirty="0">
              <a:solidFill>
                <a:srgbClr val="2E7E41"/>
              </a:solidFill>
            </a:endParaRPr>
          </a:p>
        </p:txBody>
      </p:sp>
      <p:sp>
        <p:nvSpPr>
          <p:cNvPr id="127" name="TextBox 126"/>
          <p:cNvSpPr txBox="1"/>
          <p:nvPr/>
        </p:nvSpPr>
        <p:spPr>
          <a:xfrm>
            <a:off x="5534599" y="4534405"/>
            <a:ext cx="441162" cy="153888"/>
          </a:xfrm>
          <a:prstGeom prst="rect">
            <a:avLst/>
          </a:prstGeom>
          <a:noFill/>
        </p:spPr>
        <p:txBody>
          <a:bodyPr wrap="square" lIns="0" tIns="0" rIns="0" bIns="0" rtlCol="0">
            <a:spAutoFit/>
          </a:bodyPr>
          <a:lstStyle/>
          <a:p>
            <a:r>
              <a:rPr lang="en-GB" sz="500" b="0" u="none" dirty="0" smtClean="0">
                <a:solidFill>
                  <a:srgbClr val="2E7E41"/>
                </a:solidFill>
              </a:rPr>
              <a:t>Positive Divergence</a:t>
            </a:r>
            <a:endParaRPr lang="en-GB" sz="500" b="0" u="none" dirty="0">
              <a:solidFill>
                <a:srgbClr val="2E7E41"/>
              </a:solidFill>
            </a:endParaRPr>
          </a:p>
        </p:txBody>
      </p:sp>
      <p:pic>
        <p:nvPicPr>
          <p:cNvPr id="53" name="Picture 2"/>
          <p:cNvPicPr>
            <a:picLocks noChangeAspect="1" noChangeArrowheads="1"/>
          </p:cNvPicPr>
          <p:nvPr/>
        </p:nvPicPr>
        <p:blipFill>
          <a:blip r:embed="rId5"/>
          <a:srcRect/>
          <a:stretch>
            <a:fillRect/>
          </a:stretch>
        </p:blipFill>
        <p:spPr bwMode="auto">
          <a:xfrm>
            <a:off x="7942917" y="6293644"/>
            <a:ext cx="1377296" cy="337625"/>
          </a:xfrm>
          <a:prstGeom prst="rect">
            <a:avLst/>
          </a:prstGeom>
          <a:noFill/>
          <a:ln w="9525">
            <a:noFill/>
            <a:miter lim="800000"/>
            <a:headEnd/>
            <a:tailEnd/>
          </a:ln>
          <a:effectLst/>
        </p:spPr>
      </p:pic>
      <p:pic>
        <p:nvPicPr>
          <p:cNvPr id="55" name="Picture 3"/>
          <p:cNvPicPr>
            <a:picLocks noChangeAspect="1" noChangeArrowheads="1"/>
          </p:cNvPicPr>
          <p:nvPr/>
        </p:nvPicPr>
        <p:blipFill>
          <a:blip r:embed="rId6"/>
          <a:srcRect/>
          <a:stretch>
            <a:fillRect/>
          </a:stretch>
        </p:blipFill>
        <p:spPr bwMode="auto">
          <a:xfrm>
            <a:off x="6370687" y="6293644"/>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pPr defTabSz="839788"/>
            <a:fld id="{BC48FB6B-2406-49D3-8D8B-A95265A62241}" type="slidenum">
              <a:rPr lang="es-ES" smtClean="0"/>
              <a:pPr defTabSz="839788"/>
              <a:t>1</a:t>
            </a:fld>
            <a:endParaRPr lang="es-ES" smtClean="0"/>
          </a:p>
        </p:txBody>
      </p:sp>
      <p:grpSp>
        <p:nvGrpSpPr>
          <p:cNvPr id="6" name="Group 63"/>
          <p:cNvGrpSpPr/>
          <p:nvPr/>
        </p:nvGrpSpPr>
        <p:grpSpPr>
          <a:xfrm>
            <a:off x="8197721" y="349312"/>
            <a:ext cx="1381707" cy="666000"/>
            <a:chOff x="8197721" y="349312"/>
            <a:chExt cx="1381707" cy="666000"/>
          </a:xfrm>
        </p:grpSpPr>
        <p:pic>
          <p:nvPicPr>
            <p:cNvPr id="65"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66"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sp>
        <p:nvSpPr>
          <p:cNvPr id="67" name="Title 1"/>
          <p:cNvSpPr txBox="1">
            <a:spLocks/>
          </p:cNvSpPr>
          <p:nvPr/>
        </p:nvSpPr>
        <p:spPr>
          <a:xfrm>
            <a:off x="1027500" y="519486"/>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简单移动平均</a:t>
            </a:r>
            <a:r>
              <a:rPr lang="en-GB" u="none" kern="0" dirty="0" smtClean="0">
                <a:latin typeface="Calibri" pitchFamily="34" charset="0"/>
              </a:rPr>
              <a:t>: </a:t>
            </a:r>
            <a:r>
              <a:rPr lang="zh-CN" altLang="en-US" u="none" kern="0" dirty="0" smtClean="0">
                <a:latin typeface="Calibri" pitchFamily="34" charset="0"/>
              </a:rPr>
              <a:t>定义</a:t>
            </a:r>
            <a:r>
              <a:rPr lang="en-GB" u="none" kern="0" dirty="0" smtClean="0">
                <a:latin typeface="Calibri" pitchFamily="34" charset="0"/>
              </a:rPr>
              <a:t>… </a:t>
            </a:r>
            <a:endParaRPr lang="en-GB" u="none" kern="0" dirty="0">
              <a:latin typeface="Calibri" pitchFamily="34" charset="0"/>
            </a:endParaRPr>
          </a:p>
          <a:p>
            <a:pPr marL="0" marR="0" lvl="0" indent="0" algn="just" defTabSz="714375" rtl="0" eaLnBrk="0" fontAlgn="base" latinLnBrk="0" hangingPunct="0">
              <a:lnSpc>
                <a:spcPct val="100000"/>
              </a:lnSpc>
              <a:spcBef>
                <a:spcPct val="60000"/>
              </a:spcBef>
              <a:spcAft>
                <a:spcPct val="0"/>
              </a:spcAft>
              <a:buClr>
                <a:schemeClr val="accent1"/>
              </a:buClr>
              <a:buSzTx/>
              <a:tabLst/>
              <a:defRPr/>
            </a:pPr>
            <a:endParaRPr kumimoji="0" lang="en-GB" sz="2000" i="0" u="none" strike="noStrike" kern="0" cap="none" spc="0" normalizeH="0" baseline="0" noProof="0" dirty="0">
              <a:ln>
                <a:noFill/>
              </a:ln>
              <a:effectLst/>
              <a:uLnTx/>
              <a:uFillTx/>
              <a:latin typeface="Calibri" pitchFamily="34" charset="0"/>
            </a:endParaRPr>
          </a:p>
        </p:txBody>
      </p:sp>
      <p:cxnSp>
        <p:nvCxnSpPr>
          <p:cNvPr id="68" name="Straight Connector 67"/>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7" name="Group 69"/>
          <p:cNvGrpSpPr/>
          <p:nvPr/>
        </p:nvGrpSpPr>
        <p:grpSpPr>
          <a:xfrm>
            <a:off x="284399" y="349312"/>
            <a:ext cx="666000" cy="666000"/>
            <a:chOff x="347134" y="360363"/>
            <a:chExt cx="672884" cy="662400"/>
          </a:xfrm>
        </p:grpSpPr>
        <p:sp>
          <p:nvSpPr>
            <p:cNvPr id="71"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8" name="Group 21"/>
            <p:cNvGrpSpPr/>
            <p:nvPr/>
          </p:nvGrpSpPr>
          <p:grpSpPr>
            <a:xfrm>
              <a:off x="380317" y="403839"/>
              <a:ext cx="599144" cy="248876"/>
              <a:chOff x="380317" y="403839"/>
              <a:chExt cx="599144" cy="248876"/>
            </a:xfrm>
          </p:grpSpPr>
          <p:sp>
            <p:nvSpPr>
              <p:cNvPr id="73"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83"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84" name="Text Box 3"/>
          <p:cNvSpPr txBox="1">
            <a:spLocks noChangeArrowheads="1"/>
          </p:cNvSpPr>
          <p:nvPr/>
        </p:nvSpPr>
        <p:spPr bwMode="auto">
          <a:xfrm>
            <a:off x="2023557" y="2290227"/>
            <a:ext cx="5858886" cy="1600438"/>
          </a:xfrm>
          <a:prstGeom prst="rect">
            <a:avLst/>
          </a:prstGeom>
          <a:noFill/>
          <a:ln w="3175">
            <a:solidFill>
              <a:srgbClr val="00B050"/>
            </a:solidFill>
            <a:miter lim="800000"/>
            <a:headEnd/>
            <a:tailEnd/>
          </a:ln>
        </p:spPr>
        <p:txBody>
          <a:bodyPr wrap="square">
            <a:spAutoFit/>
          </a:bodyPr>
          <a:lstStyle/>
          <a:p>
            <a:pPr>
              <a:spcBef>
                <a:spcPct val="50000"/>
              </a:spcBef>
            </a:pPr>
            <a:r>
              <a:rPr lang="zh-CN" altLang="en-US" sz="2400" i="1" u="none" dirty="0" smtClean="0">
                <a:solidFill>
                  <a:srgbClr val="2E7E41"/>
                </a:solidFill>
                <a:cs typeface="Arial" charset="0"/>
              </a:rPr>
              <a:t>一个移动平均是指一段时间（</a:t>
            </a:r>
            <a:r>
              <a:rPr lang="en-US" altLang="zh-CN" sz="2400" i="1" u="none" dirty="0" smtClean="0">
                <a:solidFill>
                  <a:srgbClr val="2E7E41"/>
                </a:solidFill>
                <a:cs typeface="Arial" charset="0"/>
              </a:rPr>
              <a:t>x</a:t>
            </a:r>
            <a:r>
              <a:rPr lang="zh-CN" altLang="en-US" sz="2400" i="1" u="none" dirty="0" smtClean="0">
                <a:solidFill>
                  <a:srgbClr val="2E7E41"/>
                </a:solidFill>
                <a:cs typeface="Arial" charset="0"/>
              </a:rPr>
              <a:t>）内的算术平均线，通常以收盘价作为计算值。</a:t>
            </a:r>
            <a:endParaRPr lang="en-GB" altLang="en-US" sz="2400" i="1" u="none" dirty="0" smtClean="0">
              <a:solidFill>
                <a:srgbClr val="2E7E41"/>
              </a:solidFill>
              <a:cs typeface="Arial" charset="0"/>
            </a:endParaRPr>
          </a:p>
          <a:p>
            <a:pPr>
              <a:spcBef>
                <a:spcPct val="50000"/>
              </a:spcBef>
            </a:pPr>
            <a:r>
              <a:rPr lang="zh-CN" altLang="en-US" b="0" i="1" u="none" dirty="0" smtClean="0">
                <a:solidFill>
                  <a:srgbClr val="000099"/>
                </a:solidFill>
                <a:cs typeface="Arial" charset="0"/>
              </a:rPr>
              <a:t>计算移动平均的数据组总是在不断地向前滚动，因为总是从就近的时间段（</a:t>
            </a:r>
            <a:r>
              <a:rPr lang="en-US" altLang="zh-CN" b="0" i="1" u="none" dirty="0" smtClean="0">
                <a:solidFill>
                  <a:srgbClr val="000099"/>
                </a:solidFill>
                <a:cs typeface="Arial" charset="0"/>
              </a:rPr>
              <a:t>x</a:t>
            </a:r>
            <a:r>
              <a:rPr lang="zh-CN" altLang="en-US" b="0" i="1" u="none" dirty="0" smtClean="0">
                <a:solidFill>
                  <a:srgbClr val="000099"/>
                </a:solidFill>
                <a:cs typeface="Arial" charset="0"/>
              </a:rPr>
              <a:t>）内求得的结果。</a:t>
            </a:r>
            <a:endParaRPr lang="en-GB" b="0" i="1" u="none" dirty="0">
              <a:solidFill>
                <a:srgbClr val="000099"/>
              </a:solidFill>
              <a:cs typeface="Arial" charset="0"/>
            </a:endParaRPr>
          </a:p>
        </p:txBody>
      </p:sp>
      <p:sp>
        <p:nvSpPr>
          <p:cNvPr id="85" name="Text Box 4"/>
          <p:cNvSpPr txBox="1">
            <a:spLocks noChangeArrowheads="1"/>
          </p:cNvSpPr>
          <p:nvPr/>
        </p:nvSpPr>
        <p:spPr bwMode="auto">
          <a:xfrm>
            <a:off x="6807244" y="2335489"/>
            <a:ext cx="1978025" cy="214313"/>
          </a:xfrm>
          <a:prstGeom prst="rect">
            <a:avLst/>
          </a:prstGeom>
          <a:noFill/>
          <a:ln w="9525">
            <a:noFill/>
            <a:miter lim="800000"/>
            <a:headEnd/>
            <a:tailEnd/>
          </a:ln>
        </p:spPr>
        <p:txBody>
          <a:bodyPr>
            <a:spAutoFit/>
          </a:bodyPr>
          <a:lstStyle/>
          <a:p>
            <a:pPr algn="l">
              <a:spcBef>
                <a:spcPct val="50000"/>
              </a:spcBef>
            </a:pPr>
            <a:endParaRPr lang="en-GB" sz="800" b="0" i="1" dirty="0">
              <a:solidFill>
                <a:schemeClr val="accent1"/>
              </a:solidFill>
            </a:endParaRPr>
          </a:p>
        </p:txBody>
      </p:sp>
      <p:pic>
        <p:nvPicPr>
          <p:cNvPr id="25" name="Picture 2"/>
          <p:cNvPicPr>
            <a:picLocks noChangeAspect="1" noChangeArrowheads="1"/>
          </p:cNvPicPr>
          <p:nvPr/>
        </p:nvPicPr>
        <p:blipFill>
          <a:blip r:embed="rId4"/>
          <a:srcRect/>
          <a:stretch>
            <a:fillRect/>
          </a:stretch>
        </p:blipFill>
        <p:spPr bwMode="auto">
          <a:xfrm>
            <a:off x="7992922" y="6393657"/>
            <a:ext cx="1377296" cy="337625"/>
          </a:xfrm>
          <a:prstGeom prst="rect">
            <a:avLst/>
          </a:prstGeom>
          <a:noFill/>
          <a:ln w="9525">
            <a:noFill/>
            <a:miter lim="800000"/>
            <a:headEnd/>
            <a:tailEnd/>
          </a:ln>
          <a:effectLst/>
        </p:spPr>
      </p:pic>
      <p:pic>
        <p:nvPicPr>
          <p:cNvPr id="26" name="Picture 3"/>
          <p:cNvPicPr>
            <a:picLocks noChangeAspect="1" noChangeArrowheads="1"/>
          </p:cNvPicPr>
          <p:nvPr/>
        </p:nvPicPr>
        <p:blipFill>
          <a:blip r:embed="rId5"/>
          <a:srcRect/>
          <a:stretch>
            <a:fillRect/>
          </a:stretch>
        </p:blipFill>
        <p:spPr bwMode="auto">
          <a:xfrm>
            <a:off x="6420692" y="6393657"/>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p>
            <a:pPr defTabSz="839788"/>
            <a:fld id="{DFFFF603-554A-4124-AB69-AA8CA17E8E5A}" type="slidenum">
              <a:rPr lang="es-ES" smtClean="0"/>
              <a:pPr defTabSz="839788"/>
              <a:t>19</a:t>
            </a:fld>
            <a:endParaRPr lang="es-ES" smtClean="0"/>
          </a:p>
        </p:txBody>
      </p:sp>
      <p:sp>
        <p:nvSpPr>
          <p:cNvPr id="39941" name="Rectangle 7"/>
          <p:cNvSpPr>
            <a:spLocks noChangeArrowheads="1"/>
          </p:cNvSpPr>
          <p:nvPr/>
        </p:nvSpPr>
        <p:spPr bwMode="auto">
          <a:xfrm>
            <a:off x="360363" y="1389063"/>
            <a:ext cx="9545637" cy="369887"/>
          </a:xfrm>
          <a:prstGeom prst="rect">
            <a:avLst/>
          </a:prstGeom>
          <a:noFill/>
          <a:ln w="9525">
            <a:noFill/>
            <a:miter lim="800000"/>
            <a:headEnd/>
            <a:tailEnd/>
          </a:ln>
        </p:spPr>
        <p:txBody>
          <a:bodyPr lIns="0" tIns="40603" rIns="78085" bIns="40603"/>
          <a:lstStyle/>
          <a:p>
            <a:pPr algn="l" defTabSz="977900" eaLnBrk="0" hangingPunct="0">
              <a:lnSpc>
                <a:spcPts val="1800"/>
              </a:lnSpc>
            </a:pPr>
            <a:endParaRPr lang="en-US" sz="1800" u="none" dirty="0">
              <a:solidFill>
                <a:srgbClr val="2E7E41"/>
              </a:solidFill>
            </a:endParaRPr>
          </a:p>
        </p:txBody>
      </p:sp>
      <p:sp>
        <p:nvSpPr>
          <p:cNvPr id="39939" name="Text Box 5"/>
          <p:cNvSpPr txBox="1">
            <a:spLocks noChangeArrowheads="1"/>
          </p:cNvSpPr>
          <p:nvPr/>
        </p:nvSpPr>
        <p:spPr bwMode="auto">
          <a:xfrm>
            <a:off x="288925" y="1263600"/>
            <a:ext cx="3470275" cy="296235"/>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威廉指标的公司</a:t>
            </a:r>
            <a:r>
              <a:rPr lang="en-US" sz="1400" b="0" u="none" dirty="0" smtClean="0">
                <a:solidFill>
                  <a:srgbClr val="000099"/>
                </a:solidFill>
                <a:cs typeface="Arial" charset="0"/>
              </a:rPr>
              <a:t>:</a:t>
            </a:r>
            <a:endParaRPr lang="en-US" sz="1400" b="0" u="none" dirty="0">
              <a:solidFill>
                <a:srgbClr val="000099"/>
              </a:solidFill>
              <a:cs typeface="Arial" charset="0"/>
            </a:endParaRPr>
          </a:p>
        </p:txBody>
      </p:sp>
      <p:grpSp>
        <p:nvGrpSpPr>
          <p:cNvPr id="5" name="Group 46"/>
          <p:cNvGrpSpPr>
            <a:grpSpLocks/>
          </p:cNvGrpSpPr>
          <p:nvPr/>
        </p:nvGrpSpPr>
        <p:grpSpPr bwMode="auto">
          <a:xfrm>
            <a:off x="806973" y="1790048"/>
            <a:ext cx="1187074" cy="423863"/>
            <a:chOff x="789" y="2108"/>
            <a:chExt cx="1652" cy="267"/>
          </a:xfrm>
        </p:grpSpPr>
        <p:sp>
          <p:nvSpPr>
            <p:cNvPr id="39970" name="Text Box 12"/>
            <p:cNvSpPr txBox="1">
              <a:spLocks noChangeArrowheads="1"/>
            </p:cNvSpPr>
            <p:nvPr/>
          </p:nvSpPr>
          <p:spPr bwMode="auto">
            <a:xfrm>
              <a:off x="988" y="2108"/>
              <a:ext cx="1453" cy="137"/>
            </a:xfrm>
            <a:prstGeom prst="rect">
              <a:avLst/>
            </a:prstGeom>
            <a:noFill/>
            <a:ln w="38100" algn="ctr">
              <a:noFill/>
              <a:miter lim="800000"/>
              <a:headEnd type="none" w="sm" len="sm"/>
              <a:tailEnd/>
            </a:ln>
          </p:spPr>
          <p:txBody>
            <a:bodyPr wrap="none" lIns="90000" tIns="46800" rIns="90000" bIns="46800">
              <a:spAutoFit/>
            </a:bodyPr>
            <a:lstStyle/>
            <a:p>
              <a:r>
                <a:rPr lang="en-GB" sz="800" b="0" u="none" dirty="0" smtClean="0">
                  <a:solidFill>
                    <a:schemeClr val="accent1"/>
                  </a:solidFill>
                </a:rPr>
                <a:t>high</a:t>
              </a:r>
              <a:r>
                <a:rPr lang="en-GB" sz="800" b="0" u="none" baseline="-25000" dirty="0" smtClean="0">
                  <a:solidFill>
                    <a:schemeClr val="accent1"/>
                  </a:solidFill>
                </a:rPr>
                <a:t>n</a:t>
              </a:r>
              <a:r>
                <a:rPr lang="en-GB" sz="800" b="0" u="none" dirty="0" smtClean="0">
                  <a:solidFill>
                    <a:schemeClr val="accent1"/>
                  </a:solidFill>
                </a:rPr>
                <a:t> – </a:t>
              </a:r>
              <a:r>
                <a:rPr lang="zh-CN" altLang="en-US" sz="800" b="0" u="none" dirty="0" smtClean="0">
                  <a:solidFill>
                    <a:schemeClr val="accent1"/>
                  </a:solidFill>
                </a:rPr>
                <a:t>当前收盘价</a:t>
              </a:r>
              <a:endParaRPr lang="en-GB" sz="800" b="0" u="none" dirty="0">
                <a:solidFill>
                  <a:schemeClr val="accent1"/>
                </a:solidFill>
              </a:endParaRPr>
            </a:p>
          </p:txBody>
        </p:sp>
        <p:sp>
          <p:nvSpPr>
            <p:cNvPr id="39971" name="Text Box 13"/>
            <p:cNvSpPr txBox="1">
              <a:spLocks noChangeArrowheads="1"/>
            </p:cNvSpPr>
            <p:nvPr/>
          </p:nvSpPr>
          <p:spPr bwMode="auto">
            <a:xfrm>
              <a:off x="1369" y="2233"/>
              <a:ext cx="459" cy="137"/>
            </a:xfrm>
            <a:prstGeom prst="rect">
              <a:avLst/>
            </a:prstGeom>
            <a:noFill/>
            <a:ln w="38100" algn="ctr">
              <a:noFill/>
              <a:miter lim="800000"/>
              <a:headEnd type="none" w="sm" len="sm"/>
              <a:tailEnd/>
            </a:ln>
          </p:spPr>
          <p:txBody>
            <a:bodyPr wrap="none" lIns="90000" tIns="46800" rIns="90000" bIns="46800">
              <a:spAutoFit/>
            </a:bodyPr>
            <a:lstStyle/>
            <a:p>
              <a:r>
                <a:rPr lang="en-GB" sz="800" b="0" u="none" dirty="0" smtClean="0">
                  <a:solidFill>
                    <a:schemeClr val="accent1"/>
                  </a:solidFill>
                </a:rPr>
                <a:t>low</a:t>
              </a:r>
              <a:r>
                <a:rPr lang="en-GB" sz="800" b="0" u="none" baseline="-25000" dirty="0" smtClean="0">
                  <a:solidFill>
                    <a:schemeClr val="accent1"/>
                  </a:solidFill>
                </a:rPr>
                <a:t>n</a:t>
              </a:r>
              <a:r>
                <a:rPr lang="en-GB" sz="800" b="0" u="none" dirty="0" smtClean="0">
                  <a:solidFill>
                    <a:schemeClr val="accent1"/>
                  </a:solidFill>
                </a:rPr>
                <a:t> - high</a:t>
              </a:r>
              <a:r>
                <a:rPr lang="en-GB" sz="800" b="0" u="none" baseline="-25000" dirty="0" smtClean="0">
                  <a:solidFill>
                    <a:schemeClr val="accent1"/>
                  </a:solidFill>
                </a:rPr>
                <a:t>n</a:t>
              </a:r>
              <a:r>
                <a:rPr lang="en-GB" sz="800" b="0" u="none" dirty="0" smtClean="0">
                  <a:solidFill>
                    <a:schemeClr val="accent1"/>
                  </a:solidFill>
                </a:rPr>
                <a:t> </a:t>
              </a:r>
              <a:endParaRPr lang="en-GB" sz="800" b="0" u="none" dirty="0">
                <a:solidFill>
                  <a:schemeClr val="accent1"/>
                </a:solidFill>
              </a:endParaRPr>
            </a:p>
          </p:txBody>
        </p:sp>
        <p:sp>
          <p:nvSpPr>
            <p:cNvPr id="39972" name="Line 14"/>
            <p:cNvSpPr>
              <a:spLocks noChangeShapeType="1"/>
            </p:cNvSpPr>
            <p:nvPr/>
          </p:nvSpPr>
          <p:spPr bwMode="auto">
            <a:xfrm>
              <a:off x="834" y="2237"/>
              <a:ext cx="1529"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nvGrpSpPr>
            <p:cNvPr id="6" name="Group 19"/>
            <p:cNvGrpSpPr>
              <a:grpSpLocks/>
            </p:cNvGrpSpPr>
            <p:nvPr/>
          </p:nvGrpSpPr>
          <p:grpSpPr bwMode="auto">
            <a:xfrm>
              <a:off x="789" y="2110"/>
              <a:ext cx="105" cy="259"/>
              <a:chOff x="1023" y="2066"/>
              <a:chExt cx="105" cy="259"/>
            </a:xfrm>
          </p:grpSpPr>
          <p:sp>
            <p:nvSpPr>
              <p:cNvPr id="39978" name="Line 16"/>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9" name="Line 17"/>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80" name="Line 18"/>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nvGrpSpPr>
            <p:cNvPr id="7" name="Group 20"/>
            <p:cNvGrpSpPr>
              <a:grpSpLocks/>
            </p:cNvGrpSpPr>
            <p:nvPr/>
          </p:nvGrpSpPr>
          <p:grpSpPr bwMode="auto">
            <a:xfrm flipH="1">
              <a:off x="2320" y="2116"/>
              <a:ext cx="105" cy="259"/>
              <a:chOff x="1023" y="2066"/>
              <a:chExt cx="105" cy="259"/>
            </a:xfrm>
          </p:grpSpPr>
          <p:sp>
            <p:nvSpPr>
              <p:cNvPr id="39975" name="Line 21"/>
              <p:cNvSpPr>
                <a:spLocks noChangeShapeType="1"/>
              </p:cNvSpPr>
              <p:nvPr/>
            </p:nvSpPr>
            <p:spPr bwMode="auto">
              <a:xfrm flipH="1">
                <a:off x="1023" y="2066"/>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6" name="Line 22"/>
              <p:cNvSpPr>
                <a:spLocks noChangeShapeType="1"/>
              </p:cNvSpPr>
              <p:nvPr/>
            </p:nvSpPr>
            <p:spPr bwMode="auto">
              <a:xfrm flipH="1">
                <a:off x="1023" y="2325"/>
                <a:ext cx="10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77" name="Line 23"/>
              <p:cNvSpPr>
                <a:spLocks noChangeShapeType="1"/>
              </p:cNvSpPr>
              <p:nvPr/>
            </p:nvSpPr>
            <p:spPr bwMode="auto">
              <a:xfrm rot="16200000" flipH="1">
                <a:off x="895" y="2194"/>
                <a:ext cx="255"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grpSp>
      <p:sp>
        <p:nvSpPr>
          <p:cNvPr id="39966" name="Text Box 26"/>
          <p:cNvSpPr txBox="1">
            <a:spLocks noChangeArrowheads="1"/>
          </p:cNvSpPr>
          <p:nvPr/>
        </p:nvSpPr>
        <p:spPr bwMode="auto">
          <a:xfrm>
            <a:off x="282575" y="1757680"/>
            <a:ext cx="403225" cy="486626"/>
          </a:xfrm>
          <a:prstGeom prst="rect">
            <a:avLst/>
          </a:prstGeom>
          <a:solidFill>
            <a:schemeClr val="accent2"/>
          </a:solidFill>
          <a:ln w="38100" algn="ctr">
            <a:noFill/>
            <a:miter lim="800000"/>
            <a:headEnd type="none" w="sm" len="sm"/>
            <a:tailEnd/>
          </a:ln>
        </p:spPr>
        <p:txBody>
          <a:bodyPr lIns="36000" tIns="180000" rIns="36000" bIns="180000" anchor="ctr" anchorCtr="1">
            <a:spAutoFit/>
          </a:bodyPr>
          <a:lstStyle/>
          <a:p>
            <a:r>
              <a:rPr lang="en-GB" sz="800" u="none" dirty="0" smtClean="0">
                <a:solidFill>
                  <a:schemeClr val="accent1"/>
                </a:solidFill>
              </a:rPr>
              <a:t>%R</a:t>
            </a:r>
            <a:endParaRPr lang="en-GB" sz="800" u="none" dirty="0">
              <a:solidFill>
                <a:schemeClr val="accent1"/>
              </a:solidFill>
            </a:endParaRPr>
          </a:p>
        </p:txBody>
      </p:sp>
      <p:sp>
        <p:nvSpPr>
          <p:cNvPr id="39961" name="Line 50"/>
          <p:cNvSpPr>
            <a:spLocks noChangeShapeType="1"/>
          </p:cNvSpPr>
          <p:nvPr/>
        </p:nvSpPr>
        <p:spPr bwMode="auto">
          <a:xfrm>
            <a:off x="282575" y="1603325"/>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62" name="Line 51"/>
          <p:cNvSpPr>
            <a:spLocks noChangeShapeType="1"/>
          </p:cNvSpPr>
          <p:nvPr/>
        </p:nvSpPr>
        <p:spPr bwMode="auto">
          <a:xfrm>
            <a:off x="282575" y="2390725"/>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44" name="Text Box 60"/>
          <p:cNvSpPr txBox="1">
            <a:spLocks noChangeArrowheads="1"/>
          </p:cNvSpPr>
          <p:nvPr/>
        </p:nvSpPr>
        <p:spPr bwMode="auto">
          <a:xfrm>
            <a:off x="288926" y="3501144"/>
            <a:ext cx="3538608" cy="1912062"/>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该指标范围从</a:t>
            </a:r>
            <a:r>
              <a:rPr lang="en-US" sz="1400" b="0" u="none" dirty="0" smtClean="0">
                <a:solidFill>
                  <a:srgbClr val="000099"/>
                </a:solidFill>
                <a:cs typeface="Arial" charset="0"/>
              </a:rPr>
              <a:t>0</a:t>
            </a:r>
            <a:r>
              <a:rPr lang="zh-CN" altLang="en-US" sz="1400" b="0" u="none" dirty="0" smtClean="0">
                <a:solidFill>
                  <a:srgbClr val="000099"/>
                </a:solidFill>
                <a:cs typeface="Arial" charset="0"/>
              </a:rPr>
              <a:t>到</a:t>
            </a:r>
            <a:r>
              <a:rPr lang="en-US" sz="1400" b="0" u="none" dirty="0" smtClean="0">
                <a:solidFill>
                  <a:srgbClr val="000099"/>
                </a:solidFill>
                <a:cs typeface="Arial" charset="0"/>
              </a:rPr>
              <a:t>100</a:t>
            </a:r>
          </a:p>
          <a:p>
            <a:pPr marL="457200" indent="-457200" algn="l">
              <a:spcBef>
                <a:spcPct val="50000"/>
              </a:spcBef>
              <a:buFont typeface="Wingdings" pitchFamily="2" charset="2"/>
              <a:buChar char="§"/>
            </a:pPr>
            <a:r>
              <a:rPr lang="zh-CN" altLang="en-US" sz="1400" b="0" u="none" dirty="0" smtClean="0">
                <a:solidFill>
                  <a:srgbClr val="000099"/>
                </a:solidFill>
                <a:cs typeface="Arial" charset="0"/>
              </a:rPr>
              <a:t>作者建议的</a:t>
            </a:r>
            <a:r>
              <a:rPr lang="en-US" altLang="zh-CN" sz="1400" b="0" u="none" dirty="0" smtClean="0">
                <a:solidFill>
                  <a:srgbClr val="000099"/>
                </a:solidFill>
                <a:cs typeface="Arial" charset="0"/>
              </a:rPr>
              <a:t> ‘n’</a:t>
            </a:r>
            <a:r>
              <a:rPr lang="zh-CN" altLang="en-US" sz="1400" b="0" u="none" dirty="0" smtClean="0">
                <a:solidFill>
                  <a:srgbClr val="000099"/>
                </a:solidFill>
                <a:cs typeface="Arial" charset="0"/>
              </a:rPr>
              <a:t>值为</a:t>
            </a:r>
            <a:r>
              <a:rPr lang="en-US" altLang="zh-CN" sz="1400" b="0" u="none" dirty="0" smtClean="0">
                <a:solidFill>
                  <a:srgbClr val="000099"/>
                </a:solidFill>
                <a:cs typeface="Arial" charset="0"/>
              </a:rPr>
              <a:t>14.</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与其它指标一样，要学会如何解读它们，而不是将其作为金科玉律。</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该指标在区间市场比较有用，所以必须和其它指标相结合，才能帮助确定市场态势（区间或趋势）。</a:t>
            </a:r>
            <a:endParaRPr lang="en-US" sz="1400" b="0" u="none" dirty="0">
              <a:solidFill>
                <a:srgbClr val="000099"/>
              </a:solidFill>
              <a:cs typeface="Arial" charset="0"/>
            </a:endParaRPr>
          </a:p>
        </p:txBody>
      </p:sp>
      <p:sp>
        <p:nvSpPr>
          <p:cNvPr id="39945" name="Line 61"/>
          <p:cNvSpPr>
            <a:spLocks noChangeShapeType="1"/>
          </p:cNvSpPr>
          <p:nvPr/>
        </p:nvSpPr>
        <p:spPr bwMode="auto">
          <a:xfrm rot="5400000">
            <a:off x="1889125" y="3421013"/>
            <a:ext cx="4289425"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9946" name="Text Box 64"/>
          <p:cNvSpPr txBox="1">
            <a:spLocks noChangeArrowheads="1"/>
          </p:cNvSpPr>
          <p:nvPr/>
        </p:nvSpPr>
        <p:spPr bwMode="auto">
          <a:xfrm>
            <a:off x="4162425" y="1273125"/>
            <a:ext cx="5486400" cy="863955"/>
          </a:xfrm>
          <a:prstGeom prst="rect">
            <a:avLst/>
          </a:prstGeom>
          <a:noFill/>
          <a:ln w="38100" algn="ctr">
            <a:noFill/>
            <a:miter lim="800000"/>
            <a:headEnd type="none" w="sm" len="sm"/>
            <a:tailEnd/>
          </a:ln>
        </p:spPr>
        <p:txBody>
          <a:bodyPr lIns="90000" tIns="46800" rIns="90000" bIns="46800">
            <a:spAutoFit/>
          </a:bodyPr>
          <a:lstStyle/>
          <a:p>
            <a:pPr algn="l"/>
            <a:r>
              <a:rPr lang="zh-CN" altLang="en-US" sz="1000" u="none" dirty="0" smtClean="0">
                <a:solidFill>
                  <a:srgbClr val="2E7E41"/>
                </a:solidFill>
              </a:rPr>
              <a:t>买入</a:t>
            </a:r>
            <a:r>
              <a:rPr lang="en-US" altLang="zh-CN" sz="1000" u="none" dirty="0" smtClean="0">
                <a:solidFill>
                  <a:srgbClr val="2E7E41"/>
                </a:solidFill>
              </a:rPr>
              <a:t>/</a:t>
            </a:r>
            <a:r>
              <a:rPr lang="zh-CN" altLang="en-US" sz="1000" u="none" dirty="0" smtClean="0">
                <a:solidFill>
                  <a:srgbClr val="2E7E41"/>
                </a:solidFill>
              </a:rPr>
              <a:t>卖出信号</a:t>
            </a:r>
            <a:r>
              <a:rPr lang="en-GB" sz="1000" u="none" dirty="0" smtClean="0">
                <a:solidFill>
                  <a:srgbClr val="2E7E41"/>
                </a:solidFill>
              </a:rPr>
              <a:t> (</a:t>
            </a:r>
            <a:r>
              <a:rPr lang="zh-CN" altLang="en-US" sz="1000" u="none" dirty="0" smtClean="0">
                <a:solidFill>
                  <a:srgbClr val="2E7E41"/>
                </a:solidFill>
              </a:rPr>
              <a:t>即：风向</a:t>
            </a:r>
            <a:r>
              <a:rPr lang="en-US" altLang="zh-CN" sz="1000" u="none" dirty="0" smtClean="0">
                <a:solidFill>
                  <a:srgbClr val="2E7E41"/>
                </a:solidFill>
              </a:rPr>
              <a:t>/</a:t>
            </a:r>
            <a:r>
              <a:rPr lang="zh-CN" altLang="en-US" sz="1000" u="none" dirty="0" smtClean="0">
                <a:solidFill>
                  <a:srgbClr val="2E7E41"/>
                </a:solidFill>
              </a:rPr>
              <a:t>回报指标</a:t>
            </a:r>
            <a:r>
              <a:rPr lang="en-GB" sz="1000" u="none" dirty="0" smtClean="0">
                <a:solidFill>
                  <a:srgbClr val="2E7E41"/>
                </a:solidFill>
              </a:rPr>
              <a:t>)</a:t>
            </a:r>
            <a:endParaRPr lang="en-GB" sz="1000" u="none" dirty="0">
              <a:solidFill>
                <a:srgbClr val="2E7E41"/>
              </a:solidFill>
            </a:endParaRPr>
          </a:p>
          <a:p>
            <a:pPr algn="l"/>
            <a:r>
              <a:rPr lang="zh-CN" altLang="en-US" sz="1000" b="0" u="none" dirty="0" smtClean="0">
                <a:solidFill>
                  <a:schemeClr val="accent1"/>
                </a:solidFill>
              </a:rPr>
              <a:t>下图中超过</a:t>
            </a:r>
            <a:r>
              <a:rPr lang="en-US" altLang="zh-CN" sz="1000" b="0" u="none" dirty="0" smtClean="0">
                <a:solidFill>
                  <a:schemeClr val="accent1"/>
                </a:solidFill>
              </a:rPr>
              <a:t>-20</a:t>
            </a:r>
            <a:r>
              <a:rPr lang="zh-CN" altLang="en-US" sz="1000" b="0" u="none" dirty="0" smtClean="0">
                <a:solidFill>
                  <a:schemeClr val="accent1"/>
                </a:solidFill>
              </a:rPr>
              <a:t>，或接近于</a:t>
            </a:r>
            <a:r>
              <a:rPr lang="en-US" altLang="zh-CN" sz="1000" b="0" u="none" dirty="0" smtClean="0">
                <a:solidFill>
                  <a:schemeClr val="accent1"/>
                </a:solidFill>
              </a:rPr>
              <a:t>0</a:t>
            </a:r>
            <a:r>
              <a:rPr lang="zh-CN" altLang="en-US" sz="1000" b="0" u="none" dirty="0" smtClean="0">
                <a:solidFill>
                  <a:schemeClr val="accent1"/>
                </a:solidFill>
              </a:rPr>
              <a:t>，理论上标志着市场已经被超买；低于</a:t>
            </a:r>
            <a:r>
              <a:rPr lang="en-US" altLang="zh-CN" sz="1000" b="0" u="none" dirty="0" smtClean="0">
                <a:solidFill>
                  <a:schemeClr val="accent1"/>
                </a:solidFill>
              </a:rPr>
              <a:t>-80</a:t>
            </a:r>
            <a:r>
              <a:rPr lang="zh-CN" altLang="en-US" sz="1000" b="0" u="none" dirty="0" smtClean="0">
                <a:solidFill>
                  <a:schemeClr val="accent1"/>
                </a:solidFill>
              </a:rPr>
              <a:t>，或接近于</a:t>
            </a:r>
            <a:r>
              <a:rPr lang="en-US" altLang="zh-CN" sz="1000" b="0" u="none" dirty="0" smtClean="0">
                <a:solidFill>
                  <a:schemeClr val="accent1"/>
                </a:solidFill>
              </a:rPr>
              <a:t>-100</a:t>
            </a:r>
            <a:r>
              <a:rPr lang="zh-CN" altLang="en-US" sz="1000" b="0" u="none" dirty="0" smtClean="0">
                <a:solidFill>
                  <a:schemeClr val="accent1"/>
                </a:solidFill>
              </a:rPr>
              <a:t>，理论上标志市场已被超卖。一旦指标移动到这些极端的水平，就应该从经典指标中留意市场准备转向的信号。与其它振荡器一样，图表所基于的时间周期越长，信号的重要性越高：日内</a:t>
            </a:r>
            <a:r>
              <a:rPr lang="en-US" altLang="zh-CN" sz="1000" b="0" u="none" dirty="0" smtClean="0">
                <a:solidFill>
                  <a:schemeClr val="accent1"/>
                </a:solidFill>
              </a:rPr>
              <a:t>&lt;</a:t>
            </a:r>
            <a:r>
              <a:rPr lang="zh-CN" altLang="en-US" sz="1000" b="0" u="none" dirty="0" smtClean="0">
                <a:solidFill>
                  <a:schemeClr val="accent1"/>
                </a:solidFill>
              </a:rPr>
              <a:t>每天</a:t>
            </a:r>
            <a:r>
              <a:rPr lang="en-US" altLang="zh-CN" sz="1000" b="0" u="none" dirty="0" smtClean="0">
                <a:solidFill>
                  <a:schemeClr val="accent1"/>
                </a:solidFill>
              </a:rPr>
              <a:t>&lt;</a:t>
            </a:r>
            <a:r>
              <a:rPr lang="zh-CN" altLang="en-US" sz="1000" b="0" u="none" dirty="0" smtClean="0">
                <a:solidFill>
                  <a:schemeClr val="accent1"/>
                </a:solidFill>
              </a:rPr>
              <a:t>每周</a:t>
            </a:r>
            <a:r>
              <a:rPr lang="en-US" altLang="zh-CN" sz="1000" b="0" u="none" dirty="0" smtClean="0">
                <a:solidFill>
                  <a:schemeClr val="accent1"/>
                </a:solidFill>
              </a:rPr>
              <a:t> &lt;</a:t>
            </a:r>
            <a:r>
              <a:rPr lang="zh-CN" altLang="en-US" sz="1000" b="0" u="none" dirty="0" smtClean="0">
                <a:solidFill>
                  <a:schemeClr val="accent1"/>
                </a:solidFill>
              </a:rPr>
              <a:t>每月</a:t>
            </a:r>
            <a:endParaRPr lang="en-GB" sz="1000" b="0" u="none" dirty="0">
              <a:solidFill>
                <a:schemeClr val="accent1"/>
              </a:solidFill>
            </a:endParaRPr>
          </a:p>
        </p:txBody>
      </p:sp>
      <p:grpSp>
        <p:nvGrpSpPr>
          <p:cNvPr id="8" name="Group 68"/>
          <p:cNvGrpSpPr>
            <a:grpSpLocks/>
          </p:cNvGrpSpPr>
          <p:nvPr/>
        </p:nvGrpSpPr>
        <p:grpSpPr bwMode="auto">
          <a:xfrm>
            <a:off x="4210050" y="1282650"/>
            <a:ext cx="5384800" cy="1144961"/>
            <a:chOff x="2796" y="1240"/>
            <a:chExt cx="1140" cy="631"/>
          </a:xfrm>
        </p:grpSpPr>
        <p:sp>
          <p:nvSpPr>
            <p:cNvPr id="39957" name="Line 65"/>
            <p:cNvSpPr>
              <a:spLocks noChangeShapeType="1"/>
            </p:cNvSpPr>
            <p:nvPr/>
          </p:nvSpPr>
          <p:spPr bwMode="auto">
            <a:xfrm>
              <a:off x="2796" y="1240"/>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sp>
          <p:nvSpPr>
            <p:cNvPr id="39958" name="Line 66"/>
            <p:cNvSpPr>
              <a:spLocks noChangeShapeType="1"/>
            </p:cNvSpPr>
            <p:nvPr/>
          </p:nvSpPr>
          <p:spPr bwMode="auto">
            <a:xfrm>
              <a:off x="2796" y="1871"/>
              <a:ext cx="1140" cy="0"/>
            </a:xfrm>
            <a:prstGeom prst="line">
              <a:avLst/>
            </a:prstGeom>
            <a:noFill/>
            <a:ln w="3175">
              <a:solidFill>
                <a:schemeClr val="accent1"/>
              </a:solidFill>
              <a:round/>
              <a:headEnd type="none" w="sm" len="sm"/>
              <a:tailEnd/>
            </a:ln>
          </p:spPr>
          <p:txBody>
            <a:bodyPr lIns="90000" tIns="46800" rIns="90000" bIns="46800">
              <a:spAutoFit/>
            </a:bodyPr>
            <a:lstStyle/>
            <a:p>
              <a:endParaRPr lang="en-GB"/>
            </a:p>
          </p:txBody>
        </p:sp>
      </p:grpSp>
      <p:sp>
        <p:nvSpPr>
          <p:cNvPr id="39952" name="Line 74"/>
          <p:cNvSpPr>
            <a:spLocks noChangeShapeType="1"/>
          </p:cNvSpPr>
          <p:nvPr/>
        </p:nvSpPr>
        <p:spPr bwMode="auto">
          <a:xfrm flipV="1">
            <a:off x="7118157" y="3218673"/>
            <a:ext cx="0" cy="1930219"/>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3" name="Line 75"/>
          <p:cNvSpPr>
            <a:spLocks noChangeShapeType="1"/>
          </p:cNvSpPr>
          <p:nvPr/>
        </p:nvSpPr>
        <p:spPr bwMode="auto">
          <a:xfrm flipV="1">
            <a:off x="7655299" y="3512147"/>
            <a:ext cx="0" cy="1648485"/>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4" name="Line 76"/>
          <p:cNvSpPr>
            <a:spLocks noChangeShapeType="1"/>
          </p:cNvSpPr>
          <p:nvPr/>
        </p:nvSpPr>
        <p:spPr bwMode="auto">
          <a:xfrm flipV="1">
            <a:off x="6670246" y="2658557"/>
            <a:ext cx="0" cy="2010715"/>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5" name="Line 77"/>
          <p:cNvSpPr>
            <a:spLocks noChangeShapeType="1"/>
          </p:cNvSpPr>
          <p:nvPr/>
        </p:nvSpPr>
        <p:spPr bwMode="auto">
          <a:xfrm flipV="1">
            <a:off x="5895151" y="3082837"/>
            <a:ext cx="0" cy="1588113"/>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6" name="Line 78"/>
          <p:cNvSpPr>
            <a:spLocks noChangeShapeType="1"/>
          </p:cNvSpPr>
          <p:nvPr/>
        </p:nvSpPr>
        <p:spPr bwMode="auto">
          <a:xfrm flipV="1">
            <a:off x="4721136" y="3758665"/>
            <a:ext cx="0" cy="944147"/>
          </a:xfrm>
          <a:prstGeom prst="line">
            <a:avLst/>
          </a:prstGeom>
          <a:noFill/>
          <a:ln w="19050">
            <a:solidFill>
              <a:schemeClr val="accent1"/>
            </a:solidFill>
            <a:prstDash val="sysDot"/>
            <a:round/>
            <a:headEnd type="none" w="sm" len="sm"/>
            <a:tailEnd type="triangle" w="med" len="med"/>
          </a:ln>
        </p:spPr>
        <p:txBody>
          <a:bodyPr lIns="90000" tIns="46800" rIns="90000" bIns="46800">
            <a:spAutoFit/>
          </a:bodyPr>
          <a:lstStyle/>
          <a:p>
            <a:endParaRPr lang="en-GB"/>
          </a:p>
        </p:txBody>
      </p:sp>
      <p:sp>
        <p:nvSpPr>
          <p:cNvPr id="39950" name="Text Box 80"/>
          <p:cNvSpPr txBox="1">
            <a:spLocks noChangeArrowheads="1"/>
          </p:cNvSpPr>
          <p:nvPr/>
        </p:nvSpPr>
        <p:spPr bwMode="auto">
          <a:xfrm>
            <a:off x="5101803" y="3327729"/>
            <a:ext cx="1549400" cy="248402"/>
          </a:xfrm>
          <a:prstGeom prst="rect">
            <a:avLst/>
          </a:prstGeom>
          <a:noFill/>
          <a:ln w="38100" algn="ctr">
            <a:noFill/>
            <a:miter lim="800000"/>
            <a:headEnd type="none" w="sm" len="sm"/>
            <a:tailEnd/>
          </a:ln>
        </p:spPr>
        <p:txBody>
          <a:bodyPr lIns="90000" tIns="46800" rIns="90000" bIns="46800">
            <a:spAutoFit/>
          </a:bodyPr>
          <a:lstStyle/>
          <a:p>
            <a:r>
              <a:rPr lang="en-GB" sz="1000" u="none" dirty="0" smtClean="0">
                <a:solidFill>
                  <a:schemeClr val="accent1"/>
                </a:solidFill>
              </a:rPr>
              <a:t>xx</a:t>
            </a:r>
            <a:endParaRPr lang="en-GB" sz="1000" u="none" dirty="0">
              <a:solidFill>
                <a:schemeClr val="accent1"/>
              </a:solidFill>
            </a:endParaRPr>
          </a:p>
        </p:txBody>
      </p:sp>
      <p:grpSp>
        <p:nvGrpSpPr>
          <p:cNvPr id="9" name="Group 46"/>
          <p:cNvGrpSpPr/>
          <p:nvPr/>
        </p:nvGrpSpPr>
        <p:grpSpPr>
          <a:xfrm>
            <a:off x="8197721" y="349312"/>
            <a:ext cx="1381707" cy="666000"/>
            <a:chOff x="8197721" y="349312"/>
            <a:chExt cx="1381707" cy="666000"/>
          </a:xfrm>
        </p:grpSpPr>
        <p:pic>
          <p:nvPicPr>
            <p:cNvPr id="48"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49"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sp>
        <p:nvSpPr>
          <p:cNvPr id="50" name="Title 1"/>
          <p:cNvSpPr txBox="1">
            <a:spLocks/>
          </p:cNvSpPr>
          <p:nvPr/>
        </p:nvSpPr>
        <p:spPr>
          <a:xfrm>
            <a:off x="1027500" y="519486"/>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振荡器</a:t>
            </a:r>
            <a:r>
              <a:rPr lang="en-GB" u="none" kern="0" dirty="0" smtClean="0">
                <a:latin typeface="Calibri" pitchFamily="34" charset="0"/>
              </a:rPr>
              <a:t>: </a:t>
            </a:r>
            <a:r>
              <a:rPr lang="zh-CN" altLang="en-US" u="none" kern="0" dirty="0" smtClean="0">
                <a:latin typeface="Calibri" pitchFamily="34" charset="0"/>
              </a:rPr>
              <a:t>威廉指标 </a:t>
            </a:r>
            <a:r>
              <a:rPr lang="en-GB" u="none" kern="0" dirty="0" smtClean="0">
                <a:latin typeface="Calibri" pitchFamily="34" charset="0"/>
              </a:rPr>
              <a:t>(</a:t>
            </a:r>
            <a:r>
              <a:rPr lang="zh-CN" altLang="en-US" u="none" kern="0" dirty="0" smtClean="0">
                <a:latin typeface="Calibri" pitchFamily="34" charset="0"/>
              </a:rPr>
              <a:t>作为买入</a:t>
            </a:r>
            <a:r>
              <a:rPr lang="en-US" altLang="zh-CN" u="none" kern="0" dirty="0" smtClean="0">
                <a:latin typeface="Calibri" pitchFamily="34" charset="0"/>
              </a:rPr>
              <a:t>/</a:t>
            </a:r>
            <a:r>
              <a:rPr lang="zh-CN" altLang="en-US" u="none" kern="0" dirty="0" smtClean="0">
                <a:latin typeface="Calibri" pitchFamily="34" charset="0"/>
              </a:rPr>
              <a:t>卖出信号</a:t>
            </a:r>
            <a:r>
              <a:rPr lang="en-GB" u="none" kern="0" dirty="0" smtClean="0">
                <a:latin typeface="Calibri" pitchFamily="34" charset="0"/>
              </a:rPr>
              <a:t>)…</a:t>
            </a:r>
            <a:endParaRPr lang="en-GB" u="none" kern="0" dirty="0">
              <a:latin typeface="Calibri" pitchFamily="34" charset="0"/>
            </a:endParaRPr>
          </a:p>
        </p:txBody>
      </p:sp>
      <p:cxnSp>
        <p:nvCxnSpPr>
          <p:cNvPr id="51" name="Straight Connector 50"/>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10" name="Group 52"/>
          <p:cNvGrpSpPr/>
          <p:nvPr/>
        </p:nvGrpSpPr>
        <p:grpSpPr>
          <a:xfrm>
            <a:off x="284399" y="349312"/>
            <a:ext cx="666000" cy="666000"/>
            <a:chOff x="347134" y="360363"/>
            <a:chExt cx="672884" cy="662400"/>
          </a:xfrm>
        </p:grpSpPr>
        <p:sp>
          <p:nvSpPr>
            <p:cNvPr id="54"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1" name="Group 21"/>
            <p:cNvGrpSpPr/>
            <p:nvPr/>
          </p:nvGrpSpPr>
          <p:grpSpPr>
            <a:xfrm>
              <a:off x="380317" y="403839"/>
              <a:ext cx="599144" cy="248876"/>
              <a:chOff x="380317" y="403839"/>
              <a:chExt cx="599144" cy="248876"/>
            </a:xfrm>
          </p:grpSpPr>
          <p:sp>
            <p:nvSpPr>
              <p:cNvPr id="56"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7"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9"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0"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1"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2"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3"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5"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66"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67" name="Text Box 44"/>
          <p:cNvSpPr txBox="1">
            <a:spLocks noChangeArrowheads="1"/>
          </p:cNvSpPr>
          <p:nvPr/>
        </p:nvSpPr>
        <p:spPr bwMode="auto">
          <a:xfrm>
            <a:off x="282575" y="253067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n</a:t>
            </a:r>
            <a:endParaRPr lang="en-GB" sz="800" u="none" baseline="-25000" dirty="0">
              <a:solidFill>
                <a:schemeClr val="accent1"/>
              </a:solidFill>
            </a:endParaRPr>
          </a:p>
        </p:txBody>
      </p:sp>
      <p:sp>
        <p:nvSpPr>
          <p:cNvPr id="68" name="Text Box 44"/>
          <p:cNvSpPr txBox="1">
            <a:spLocks noChangeArrowheads="1"/>
          </p:cNvSpPr>
          <p:nvPr/>
        </p:nvSpPr>
        <p:spPr bwMode="auto">
          <a:xfrm>
            <a:off x="282575" y="276399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high</a:t>
            </a:r>
            <a:r>
              <a:rPr lang="en-GB" sz="800" u="none" baseline="-25000" dirty="0" smtClean="0">
                <a:solidFill>
                  <a:schemeClr val="accent1"/>
                </a:solidFill>
              </a:rPr>
              <a:t>n</a:t>
            </a:r>
            <a:endParaRPr lang="en-GB" sz="800" u="none" baseline="-25000" dirty="0">
              <a:solidFill>
                <a:schemeClr val="accent1"/>
              </a:solidFill>
            </a:endParaRPr>
          </a:p>
        </p:txBody>
      </p:sp>
      <p:sp>
        <p:nvSpPr>
          <p:cNvPr id="69" name="Text Box 44"/>
          <p:cNvSpPr txBox="1">
            <a:spLocks noChangeArrowheads="1"/>
          </p:cNvSpPr>
          <p:nvPr/>
        </p:nvSpPr>
        <p:spPr bwMode="auto">
          <a:xfrm>
            <a:off x="282575" y="2997316"/>
            <a:ext cx="491718" cy="195814"/>
          </a:xfrm>
          <a:prstGeom prst="rect">
            <a:avLst/>
          </a:prstGeom>
          <a:solidFill>
            <a:schemeClr val="bg1">
              <a:lumMod val="95000"/>
            </a:schemeClr>
          </a:solidFill>
          <a:ln w="3175" algn="ctr">
            <a:noFill/>
            <a:miter lim="800000"/>
            <a:headEnd type="none" w="sm" len="sm"/>
            <a:tailEnd/>
          </a:ln>
        </p:spPr>
        <p:txBody>
          <a:bodyPr wrap="square" lIns="36000" tIns="36000" rIns="36000" bIns="36000">
            <a:spAutoFit/>
          </a:bodyPr>
          <a:lstStyle/>
          <a:p>
            <a:r>
              <a:rPr lang="en-GB" sz="800" u="none" dirty="0" smtClean="0">
                <a:solidFill>
                  <a:schemeClr val="accent1"/>
                </a:solidFill>
              </a:rPr>
              <a:t>low</a:t>
            </a:r>
            <a:r>
              <a:rPr lang="en-GB" sz="800" u="none" baseline="-25000" dirty="0" smtClean="0">
                <a:solidFill>
                  <a:schemeClr val="accent1"/>
                </a:solidFill>
              </a:rPr>
              <a:t>n</a:t>
            </a:r>
            <a:endParaRPr lang="en-GB" sz="800" u="none" baseline="-25000" dirty="0">
              <a:solidFill>
                <a:schemeClr val="accent1"/>
              </a:solidFill>
            </a:endParaRPr>
          </a:p>
        </p:txBody>
      </p:sp>
      <p:sp>
        <p:nvSpPr>
          <p:cNvPr id="70" name="Text Box 12"/>
          <p:cNvSpPr txBox="1">
            <a:spLocks noChangeArrowheads="1"/>
          </p:cNvSpPr>
          <p:nvPr/>
        </p:nvSpPr>
        <p:spPr bwMode="auto">
          <a:xfrm>
            <a:off x="860379" y="2530676"/>
            <a:ext cx="2975246" cy="176588"/>
          </a:xfrm>
          <a:prstGeom prst="rect">
            <a:avLst/>
          </a:prstGeom>
          <a:noFill/>
          <a:ln w="38100" algn="ctr">
            <a:noFill/>
            <a:miter lim="800000"/>
            <a:headEnd type="none" w="sm" len="sm"/>
            <a:tailEnd/>
          </a:ln>
        </p:spPr>
        <p:txBody>
          <a:bodyPr wrap="square" lIns="90000" tIns="46800" rIns="90000" bIns="46800">
            <a:spAutoFit/>
          </a:bodyPr>
          <a:lstStyle/>
          <a:p>
            <a:pPr algn="l"/>
            <a:r>
              <a:rPr lang="zh-CN" altLang="en-US" sz="800" b="0" u="none" baseline="-25000" dirty="0" smtClean="0">
                <a:solidFill>
                  <a:schemeClr val="accent1"/>
                </a:solidFill>
              </a:rPr>
              <a:t>周期数</a:t>
            </a:r>
            <a:endParaRPr lang="en-GB" sz="800" b="0" u="none" baseline="-25000" dirty="0">
              <a:solidFill>
                <a:schemeClr val="accent1"/>
              </a:solidFill>
            </a:endParaRPr>
          </a:p>
        </p:txBody>
      </p:sp>
      <p:sp>
        <p:nvSpPr>
          <p:cNvPr id="71" name="Text Box 12"/>
          <p:cNvSpPr txBox="1">
            <a:spLocks noChangeArrowheads="1"/>
          </p:cNvSpPr>
          <p:nvPr/>
        </p:nvSpPr>
        <p:spPr bwMode="auto">
          <a:xfrm>
            <a:off x="860379" y="2761270"/>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N</a:t>
            </a:r>
            <a:r>
              <a:rPr lang="zh-CN" altLang="en-US" sz="800" b="0" u="none" dirty="0" smtClean="0">
                <a:solidFill>
                  <a:schemeClr val="accent1"/>
                </a:solidFill>
              </a:rPr>
              <a:t>个周期内的最高点</a:t>
            </a:r>
            <a:endParaRPr lang="en-GB" sz="800" b="0" u="none" dirty="0" smtClean="0">
              <a:solidFill>
                <a:schemeClr val="accent1"/>
              </a:solidFill>
            </a:endParaRPr>
          </a:p>
        </p:txBody>
      </p:sp>
      <p:sp>
        <p:nvSpPr>
          <p:cNvPr id="72" name="Text Box 12"/>
          <p:cNvSpPr txBox="1">
            <a:spLocks noChangeArrowheads="1"/>
          </p:cNvSpPr>
          <p:nvPr/>
        </p:nvSpPr>
        <p:spPr bwMode="auto">
          <a:xfrm>
            <a:off x="860379" y="2991864"/>
            <a:ext cx="2975246" cy="217625"/>
          </a:xfrm>
          <a:prstGeom prst="rect">
            <a:avLst/>
          </a:prstGeom>
          <a:noFill/>
          <a:ln w="38100" algn="ctr">
            <a:noFill/>
            <a:miter lim="800000"/>
            <a:headEnd type="none" w="sm" len="sm"/>
            <a:tailEnd/>
          </a:ln>
        </p:spPr>
        <p:txBody>
          <a:bodyPr wrap="square" lIns="90000" tIns="46800" rIns="90000" bIns="46800">
            <a:spAutoFit/>
          </a:bodyPr>
          <a:lstStyle/>
          <a:p>
            <a:pPr algn="l"/>
            <a:r>
              <a:rPr lang="en-GB" sz="800" b="0" u="none" dirty="0" smtClean="0">
                <a:solidFill>
                  <a:schemeClr val="accent1"/>
                </a:solidFill>
              </a:rPr>
              <a:t>N</a:t>
            </a:r>
            <a:r>
              <a:rPr lang="zh-CN" altLang="en-US" sz="800" b="0" u="none" dirty="0" smtClean="0">
                <a:solidFill>
                  <a:schemeClr val="accent1"/>
                </a:solidFill>
              </a:rPr>
              <a:t>个周期内的最低点</a:t>
            </a:r>
            <a:endParaRPr lang="en-GB" sz="800" b="0" u="none" dirty="0" smtClean="0">
              <a:solidFill>
                <a:schemeClr val="accent1"/>
              </a:solidFill>
            </a:endParaRPr>
          </a:p>
        </p:txBody>
      </p:sp>
      <p:sp>
        <p:nvSpPr>
          <p:cNvPr id="73" name="Line 51"/>
          <p:cNvSpPr>
            <a:spLocks noChangeShapeType="1"/>
          </p:cNvSpPr>
          <p:nvPr/>
        </p:nvSpPr>
        <p:spPr bwMode="auto">
          <a:xfrm>
            <a:off x="282575" y="3368513"/>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pic>
        <p:nvPicPr>
          <p:cNvPr id="3074" name="Picture 2"/>
          <p:cNvPicPr>
            <a:picLocks noChangeAspect="1" noChangeArrowheads="1"/>
          </p:cNvPicPr>
          <p:nvPr/>
        </p:nvPicPr>
        <p:blipFill>
          <a:blip r:embed="rId4" cstate="print"/>
          <a:srcRect/>
          <a:stretch>
            <a:fillRect/>
          </a:stretch>
        </p:blipFill>
        <p:spPr bwMode="auto">
          <a:xfrm>
            <a:off x="4268666" y="2532806"/>
            <a:ext cx="5310000" cy="3390563"/>
          </a:xfrm>
          <a:prstGeom prst="rect">
            <a:avLst/>
          </a:prstGeom>
          <a:noFill/>
          <a:ln w="9525">
            <a:noFill/>
            <a:miter lim="800000"/>
            <a:headEnd/>
            <a:tailEnd/>
          </a:ln>
        </p:spPr>
      </p:pic>
      <p:sp>
        <p:nvSpPr>
          <p:cNvPr id="74" name="Text Box 72"/>
          <p:cNvSpPr txBox="1">
            <a:spLocks noChangeArrowheads="1"/>
          </p:cNvSpPr>
          <p:nvPr/>
        </p:nvSpPr>
        <p:spPr bwMode="auto">
          <a:xfrm>
            <a:off x="4276725" y="5989993"/>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sp>
        <p:nvSpPr>
          <p:cNvPr id="75" name="Rectangle 74"/>
          <p:cNvSpPr/>
          <p:nvPr/>
        </p:nvSpPr>
        <p:spPr bwMode="auto">
          <a:xfrm>
            <a:off x="4952327" y="3350103"/>
            <a:ext cx="509798" cy="1909720"/>
          </a:xfrm>
          <a:prstGeom prst="rect">
            <a:avLst/>
          </a:prstGeom>
          <a:solidFill>
            <a:srgbClr val="FF0000">
              <a:alpha val="25000"/>
            </a:srgbClr>
          </a:solidFill>
          <a:ln w="38100"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dirty="0" smtClean="0">
              <a:ln>
                <a:noFill/>
              </a:ln>
              <a:solidFill>
                <a:schemeClr val="tx1"/>
              </a:solidFill>
              <a:effectLst/>
              <a:latin typeface="Arial" charset="0"/>
            </a:endParaRPr>
          </a:p>
        </p:txBody>
      </p:sp>
      <p:sp>
        <p:nvSpPr>
          <p:cNvPr id="76" name="Rectangle 75"/>
          <p:cNvSpPr/>
          <p:nvPr/>
        </p:nvSpPr>
        <p:spPr bwMode="auto">
          <a:xfrm>
            <a:off x="7647929" y="2727015"/>
            <a:ext cx="1156205" cy="2896949"/>
          </a:xfrm>
          <a:prstGeom prst="rect">
            <a:avLst/>
          </a:prstGeom>
          <a:solidFill>
            <a:srgbClr val="2E7E41">
              <a:alpha val="25000"/>
            </a:srgbClr>
          </a:solidFill>
          <a:ln w="38100"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77" name="TextBox 76"/>
          <p:cNvSpPr txBox="1"/>
          <p:nvPr/>
        </p:nvSpPr>
        <p:spPr>
          <a:xfrm>
            <a:off x="4391879" y="2786525"/>
            <a:ext cx="1159258" cy="307777"/>
          </a:xfrm>
          <a:prstGeom prst="rect">
            <a:avLst/>
          </a:prstGeom>
          <a:noFill/>
          <a:ln w="3175">
            <a:solidFill>
              <a:srgbClr val="FF0000"/>
            </a:solidFill>
          </a:ln>
        </p:spPr>
        <p:txBody>
          <a:bodyPr wrap="square" lIns="0" tIns="0" rIns="0" bIns="0" rtlCol="0">
            <a:spAutoFit/>
          </a:bodyPr>
          <a:lstStyle/>
          <a:p>
            <a:r>
              <a:rPr lang="zh-CN" altLang="en-US" sz="1000" b="0" u="none" dirty="0" smtClean="0">
                <a:solidFill>
                  <a:srgbClr val="FF0000"/>
                </a:solidFill>
              </a:rPr>
              <a:t>趋势市场，指标效果不佳</a:t>
            </a:r>
            <a:endParaRPr lang="en-GB" sz="1000" b="0" u="none" dirty="0">
              <a:solidFill>
                <a:srgbClr val="FF0000"/>
              </a:solidFill>
            </a:endParaRPr>
          </a:p>
        </p:txBody>
      </p:sp>
      <p:cxnSp>
        <p:nvCxnSpPr>
          <p:cNvPr id="79" name="Straight Arrow Connector 78"/>
          <p:cNvCxnSpPr>
            <a:stCxn id="77" idx="2"/>
          </p:cNvCxnSpPr>
          <p:nvPr/>
        </p:nvCxnSpPr>
        <p:spPr bwMode="auto">
          <a:xfrm rot="16200000" flipH="1">
            <a:off x="4870431" y="3195379"/>
            <a:ext cx="271985" cy="69830"/>
          </a:xfrm>
          <a:prstGeom prst="straightConnector1">
            <a:avLst/>
          </a:prstGeom>
          <a:solidFill>
            <a:schemeClr val="accent1"/>
          </a:solidFill>
          <a:ln w="3175" cap="flat" cmpd="sng" algn="ctr">
            <a:solidFill>
              <a:srgbClr val="FF0000"/>
            </a:solidFill>
            <a:prstDash val="solid"/>
            <a:round/>
            <a:headEnd type="none" w="med" len="med"/>
            <a:tailEnd type="triangle" w="med" len="med"/>
          </a:ln>
          <a:effectLst/>
        </p:spPr>
      </p:cxnSp>
      <p:sp>
        <p:nvSpPr>
          <p:cNvPr id="81" name="TextBox 80"/>
          <p:cNvSpPr txBox="1"/>
          <p:nvPr/>
        </p:nvSpPr>
        <p:spPr>
          <a:xfrm>
            <a:off x="6696760" y="4120362"/>
            <a:ext cx="780280" cy="307777"/>
          </a:xfrm>
          <a:prstGeom prst="rect">
            <a:avLst/>
          </a:prstGeom>
          <a:noFill/>
          <a:ln>
            <a:solidFill>
              <a:srgbClr val="2E7E41"/>
            </a:solidFill>
          </a:ln>
        </p:spPr>
        <p:txBody>
          <a:bodyPr wrap="square" lIns="0" tIns="0" rIns="0" bIns="0" rtlCol="0">
            <a:spAutoFit/>
          </a:bodyPr>
          <a:lstStyle/>
          <a:p>
            <a:r>
              <a:rPr lang="zh-CN" altLang="en-US" sz="1000" b="0" u="none" dirty="0" smtClean="0">
                <a:solidFill>
                  <a:srgbClr val="2E7E41"/>
                </a:solidFill>
              </a:rPr>
              <a:t>区间市场，指标效果较好</a:t>
            </a:r>
            <a:endParaRPr lang="en-GB" sz="1000" b="0" u="none" dirty="0">
              <a:solidFill>
                <a:srgbClr val="2E7E41"/>
              </a:solidFill>
            </a:endParaRPr>
          </a:p>
        </p:txBody>
      </p:sp>
      <p:cxnSp>
        <p:nvCxnSpPr>
          <p:cNvPr id="82" name="Straight Arrow Connector 81"/>
          <p:cNvCxnSpPr>
            <a:stCxn id="81" idx="3"/>
            <a:endCxn id="76" idx="1"/>
          </p:cNvCxnSpPr>
          <p:nvPr/>
        </p:nvCxnSpPr>
        <p:spPr bwMode="auto">
          <a:xfrm flipV="1">
            <a:off x="7477040" y="4175490"/>
            <a:ext cx="170889" cy="98761"/>
          </a:xfrm>
          <a:prstGeom prst="straightConnector1">
            <a:avLst/>
          </a:prstGeom>
          <a:solidFill>
            <a:schemeClr val="accent1"/>
          </a:solidFill>
          <a:ln w="3175" cap="flat" cmpd="sng" algn="ctr">
            <a:solidFill>
              <a:srgbClr val="2E7E41"/>
            </a:solidFill>
            <a:prstDash val="solid"/>
            <a:round/>
            <a:headEnd type="none" w="med" len="med"/>
            <a:tailEnd type="triangle" w="med" len="med"/>
          </a:ln>
          <a:effectLst/>
        </p:spPr>
      </p:cxnSp>
      <p:cxnSp>
        <p:nvCxnSpPr>
          <p:cNvPr id="91" name="Straight Connector 90"/>
          <p:cNvCxnSpPr/>
          <p:nvPr/>
        </p:nvCxnSpPr>
        <p:spPr bwMode="auto">
          <a:xfrm flipV="1">
            <a:off x="7873550" y="3536219"/>
            <a:ext cx="0" cy="1869262"/>
          </a:xfrm>
          <a:prstGeom prst="line">
            <a:avLst/>
          </a:prstGeom>
          <a:solidFill>
            <a:schemeClr val="accent1"/>
          </a:solidFill>
          <a:ln w="3175" cap="flat" cmpd="sng" algn="ctr">
            <a:solidFill>
              <a:schemeClr val="bg1">
                <a:lumMod val="50000"/>
              </a:schemeClr>
            </a:solidFill>
            <a:prstDash val="dash"/>
            <a:round/>
            <a:headEnd type="none" w="med" len="med"/>
            <a:tailEnd type="none" w="med" len="med"/>
          </a:ln>
          <a:effectLst/>
        </p:spPr>
      </p:cxnSp>
      <p:cxnSp>
        <p:nvCxnSpPr>
          <p:cNvPr id="92" name="Straight Connector 91"/>
          <p:cNvCxnSpPr/>
          <p:nvPr/>
        </p:nvCxnSpPr>
        <p:spPr bwMode="auto">
          <a:xfrm flipV="1">
            <a:off x="8163515" y="3197703"/>
            <a:ext cx="0" cy="1843635"/>
          </a:xfrm>
          <a:prstGeom prst="line">
            <a:avLst/>
          </a:prstGeom>
          <a:solidFill>
            <a:schemeClr val="accent1"/>
          </a:solidFill>
          <a:ln w="3175" cap="flat" cmpd="sng" algn="ctr">
            <a:solidFill>
              <a:schemeClr val="bg1">
                <a:lumMod val="50000"/>
              </a:schemeClr>
            </a:solidFill>
            <a:prstDash val="dash"/>
            <a:round/>
            <a:headEnd type="none" w="med" len="med"/>
            <a:tailEnd type="none" w="med" len="med"/>
          </a:ln>
          <a:effectLst/>
        </p:spPr>
      </p:cxnSp>
      <p:cxnSp>
        <p:nvCxnSpPr>
          <p:cNvPr id="94" name="Straight Connector 93"/>
          <p:cNvCxnSpPr/>
          <p:nvPr/>
        </p:nvCxnSpPr>
        <p:spPr bwMode="auto">
          <a:xfrm flipV="1">
            <a:off x="8275455" y="3503851"/>
            <a:ext cx="0" cy="1853077"/>
          </a:xfrm>
          <a:prstGeom prst="line">
            <a:avLst/>
          </a:prstGeom>
          <a:solidFill>
            <a:schemeClr val="accent1"/>
          </a:solidFill>
          <a:ln w="3175" cap="flat" cmpd="sng" algn="ctr">
            <a:solidFill>
              <a:schemeClr val="bg1">
                <a:lumMod val="50000"/>
              </a:schemeClr>
            </a:solidFill>
            <a:prstDash val="dash"/>
            <a:round/>
            <a:headEnd type="none" w="med" len="med"/>
            <a:tailEnd type="none" w="med" len="med"/>
          </a:ln>
          <a:effectLst/>
        </p:spPr>
      </p:cxnSp>
      <p:cxnSp>
        <p:nvCxnSpPr>
          <p:cNvPr id="99" name="Straight Connector 98"/>
          <p:cNvCxnSpPr/>
          <p:nvPr/>
        </p:nvCxnSpPr>
        <p:spPr bwMode="auto">
          <a:xfrm flipV="1">
            <a:off x="8476407" y="3326129"/>
            <a:ext cx="0" cy="1747577"/>
          </a:xfrm>
          <a:prstGeom prst="line">
            <a:avLst/>
          </a:prstGeom>
          <a:solidFill>
            <a:schemeClr val="accent1"/>
          </a:solidFill>
          <a:ln w="3175" cap="flat" cmpd="sng" algn="ctr">
            <a:solidFill>
              <a:schemeClr val="bg1">
                <a:lumMod val="50000"/>
              </a:schemeClr>
            </a:solidFill>
            <a:prstDash val="dash"/>
            <a:round/>
            <a:headEnd type="none" w="med" len="med"/>
            <a:tailEnd type="none" w="med" len="med"/>
          </a:ln>
          <a:effectLst/>
        </p:spPr>
      </p:cxnSp>
      <p:cxnSp>
        <p:nvCxnSpPr>
          <p:cNvPr id="101" name="Straight Connector 100"/>
          <p:cNvCxnSpPr/>
          <p:nvPr/>
        </p:nvCxnSpPr>
        <p:spPr bwMode="auto">
          <a:xfrm flipV="1">
            <a:off x="8572163" y="3681876"/>
            <a:ext cx="0" cy="1634592"/>
          </a:xfrm>
          <a:prstGeom prst="line">
            <a:avLst/>
          </a:prstGeom>
          <a:solidFill>
            <a:schemeClr val="accent1"/>
          </a:solidFill>
          <a:ln w="3175" cap="flat" cmpd="sng" algn="ctr">
            <a:solidFill>
              <a:schemeClr val="bg1">
                <a:lumMod val="50000"/>
              </a:schemeClr>
            </a:solidFill>
            <a:prstDash val="dash"/>
            <a:round/>
            <a:headEnd type="none" w="med" len="med"/>
            <a:tailEnd type="none" w="med" len="med"/>
          </a:ln>
          <a:effectLst/>
        </p:spPr>
      </p:cxnSp>
      <p:pic>
        <p:nvPicPr>
          <p:cNvPr id="78" name="Picture 2"/>
          <p:cNvPicPr>
            <a:picLocks noChangeAspect="1" noChangeArrowheads="1"/>
          </p:cNvPicPr>
          <p:nvPr/>
        </p:nvPicPr>
        <p:blipFill>
          <a:blip r:embed="rId5"/>
          <a:srcRect/>
          <a:stretch>
            <a:fillRect/>
          </a:stretch>
        </p:blipFill>
        <p:spPr bwMode="auto">
          <a:xfrm>
            <a:off x="8050073" y="6365081"/>
            <a:ext cx="1377296" cy="337625"/>
          </a:xfrm>
          <a:prstGeom prst="rect">
            <a:avLst/>
          </a:prstGeom>
          <a:noFill/>
          <a:ln w="9525">
            <a:noFill/>
            <a:miter lim="800000"/>
            <a:headEnd/>
            <a:tailEnd/>
          </a:ln>
          <a:effectLst/>
        </p:spPr>
      </p:pic>
      <p:pic>
        <p:nvPicPr>
          <p:cNvPr id="80" name="Picture 3"/>
          <p:cNvPicPr>
            <a:picLocks noChangeAspect="1" noChangeArrowheads="1"/>
          </p:cNvPicPr>
          <p:nvPr/>
        </p:nvPicPr>
        <p:blipFill>
          <a:blip r:embed="rId6"/>
          <a:srcRect/>
          <a:stretch>
            <a:fillRect/>
          </a:stretch>
        </p:blipFill>
        <p:spPr bwMode="auto">
          <a:xfrm>
            <a:off x="6477843" y="6365081"/>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307975" y="2863850"/>
            <a:ext cx="9356725" cy="3011488"/>
          </a:xfrm>
          <a:prstGeom prst="rect">
            <a:avLst/>
          </a:prstGeom>
          <a:noFill/>
          <a:ln w="12700">
            <a:noFill/>
            <a:miter lim="800000"/>
            <a:headEnd type="none" w="sm" len="sm"/>
            <a:tailEnd type="none" w="sm" len="sm"/>
          </a:ln>
        </p:spPr>
        <p:txBody>
          <a:bodyPr/>
          <a:lstStyle/>
          <a:p>
            <a:endParaRPr lang="en-GB" sz="800" b="0" u="none" dirty="0">
              <a:solidFill>
                <a:schemeClr val="accent1"/>
              </a:solidFill>
            </a:endParaRPr>
          </a:p>
        </p:txBody>
      </p:sp>
      <p:sp>
        <p:nvSpPr>
          <p:cNvPr id="27652" name="Rectangle 3"/>
          <p:cNvSpPr>
            <a:spLocks noChangeArrowheads="1"/>
          </p:cNvSpPr>
          <p:nvPr/>
        </p:nvSpPr>
        <p:spPr bwMode="auto">
          <a:xfrm>
            <a:off x="379413" y="2524125"/>
            <a:ext cx="8828087" cy="369888"/>
          </a:xfrm>
          <a:prstGeom prst="rect">
            <a:avLst/>
          </a:prstGeom>
          <a:noFill/>
          <a:ln w="9525">
            <a:noFill/>
            <a:miter lim="800000"/>
            <a:headEnd/>
            <a:tailEnd/>
          </a:ln>
        </p:spPr>
        <p:txBody>
          <a:bodyPr lIns="0" tIns="40603" rIns="78085" bIns="40603"/>
          <a:lstStyle/>
          <a:p>
            <a:pPr defTabSz="977900" eaLnBrk="0" hangingPunct="0">
              <a:lnSpc>
                <a:spcPts val="1800"/>
              </a:lnSpc>
            </a:pPr>
            <a:endParaRPr lang="en-GB" sz="1800" u="none" dirty="0">
              <a:solidFill>
                <a:schemeClr val="accent1"/>
              </a:solidFill>
            </a:endParaRPr>
          </a:p>
        </p:txBody>
      </p:sp>
      <p:sp>
        <p:nvSpPr>
          <p:cNvPr id="8" name="Title 1"/>
          <p:cNvSpPr txBox="1">
            <a:spLocks/>
          </p:cNvSpPr>
          <p:nvPr/>
        </p:nvSpPr>
        <p:spPr>
          <a:xfrm>
            <a:off x="1182688" y="657225"/>
            <a:ext cx="8100000" cy="677108"/>
          </a:xfrm>
          <a:prstGeom prst="rect">
            <a:avLst/>
          </a:prstGeom>
        </p:spPr>
        <p:txBody>
          <a:bodyPr lIns="0" rIns="0" bIns="46800"/>
          <a:lstStyle/>
          <a:p>
            <a:pPr marL="266700" lvl="0" indent="-209550" algn="just" defTabSz="714375" eaLnBrk="0" hangingPunct="0">
              <a:spcBef>
                <a:spcPct val="60000"/>
              </a:spcBef>
              <a:buClr>
                <a:schemeClr val="accent1"/>
              </a:buClr>
            </a:pPr>
            <a:endParaRPr lang="en-GB" sz="2200" kern="0" dirty="0" smtClean="0">
              <a:solidFill>
                <a:srgbClr val="20396D"/>
              </a:solidFill>
              <a:latin typeface="Calibri" pitchFamily="34" charset="0"/>
            </a:endParaRPr>
          </a:p>
        </p:txBody>
      </p:sp>
      <p:grpSp>
        <p:nvGrpSpPr>
          <p:cNvPr id="2" name="Group 14"/>
          <p:cNvGrpSpPr/>
          <p:nvPr/>
        </p:nvGrpSpPr>
        <p:grpSpPr>
          <a:xfrm>
            <a:off x="290286" y="1332000"/>
            <a:ext cx="9374414" cy="5061053"/>
            <a:chOff x="290286" y="1550529"/>
            <a:chExt cx="9374414" cy="5061053"/>
          </a:xfrm>
        </p:grpSpPr>
        <p:sp>
          <p:nvSpPr>
            <p:cNvPr id="9" name="Rectangle 4"/>
            <p:cNvSpPr>
              <a:spLocks noChangeArrowheads="1"/>
            </p:cNvSpPr>
            <p:nvPr/>
          </p:nvSpPr>
          <p:spPr bwMode="auto">
            <a:xfrm>
              <a:off x="377825" y="1550529"/>
              <a:ext cx="8828088" cy="369887"/>
            </a:xfrm>
            <a:prstGeom prst="rect">
              <a:avLst/>
            </a:prstGeom>
            <a:noFill/>
            <a:ln w="9525">
              <a:noFill/>
              <a:miter lim="800000"/>
              <a:headEnd/>
              <a:tailEnd/>
            </a:ln>
          </p:spPr>
          <p:txBody>
            <a:bodyPr lIns="0" tIns="40603" rIns="78085" bIns="40603"/>
            <a:lstStyle/>
            <a:p>
              <a:pPr algn="l" defTabSz="977900" eaLnBrk="0" hangingPunct="0">
                <a:lnSpc>
                  <a:spcPts val="1800"/>
                </a:lnSpc>
              </a:pPr>
              <a:r>
                <a:rPr lang="en-US" sz="1800" u="none" dirty="0">
                  <a:latin typeface="Calibri" pitchFamily="34" charset="0"/>
                </a:rPr>
                <a:t>Product Specific Risk Disclosure</a:t>
              </a:r>
            </a:p>
          </p:txBody>
        </p:sp>
        <p:sp>
          <p:nvSpPr>
            <p:cNvPr id="10" name="Text Box 5"/>
            <p:cNvSpPr txBox="1">
              <a:spLocks noChangeArrowheads="1"/>
            </p:cNvSpPr>
            <p:nvPr/>
          </p:nvSpPr>
          <p:spPr bwMode="auto">
            <a:xfrm>
              <a:off x="307975" y="1899779"/>
              <a:ext cx="9356725" cy="209550"/>
            </a:xfrm>
            <a:prstGeom prst="rect">
              <a:avLst/>
            </a:prstGeom>
            <a:noFill/>
            <a:ln w="12700">
              <a:noFill/>
              <a:miter lim="800000"/>
              <a:headEnd type="none" w="sm" len="sm"/>
              <a:tailEnd type="none" w="sm" len="sm"/>
            </a:ln>
          </p:spPr>
          <p:txBody>
            <a:bodyPr/>
            <a:lstStyle/>
            <a:p>
              <a:pPr algn="l"/>
              <a:r>
                <a:rPr lang="en-GB" sz="800" b="0" u="none" dirty="0">
                  <a:latin typeface="Calibri" pitchFamily="34" charset="0"/>
                </a:rPr>
                <a:t>The ideas detailed in this presentation may </a:t>
              </a:r>
              <a:r>
                <a:rPr lang="en-GB" sz="800" b="0" u="none" dirty="0" smtClean="0">
                  <a:latin typeface="Calibri" pitchFamily="34" charset="0"/>
                </a:rPr>
                <a:t>involve </a:t>
              </a:r>
              <a:r>
                <a:rPr lang="en-GB" sz="800" b="0" u="none" dirty="0">
                  <a:latin typeface="Calibri" pitchFamily="34" charset="0"/>
                </a:rPr>
                <a:t>the purchase of options, in this case the premium paid may be lost if favourable market movement for the structure concerned does not take place.</a:t>
              </a:r>
              <a:endParaRPr lang="en-US" sz="800" b="0" u="none" dirty="0">
                <a:latin typeface="Calibri" pitchFamily="34" charset="0"/>
              </a:endParaRPr>
            </a:p>
          </p:txBody>
        </p:sp>
        <p:sp>
          <p:nvSpPr>
            <p:cNvPr id="11" name="Line 18"/>
            <p:cNvSpPr>
              <a:spLocks noChangeShapeType="1"/>
            </p:cNvSpPr>
            <p:nvPr/>
          </p:nvSpPr>
          <p:spPr bwMode="auto">
            <a:xfrm>
              <a:off x="290286" y="2236560"/>
              <a:ext cx="9289143" cy="0"/>
            </a:xfrm>
            <a:prstGeom prst="line">
              <a:avLst/>
            </a:prstGeom>
            <a:noFill/>
            <a:ln w="3175">
              <a:solidFill>
                <a:schemeClr val="tx1"/>
              </a:solidFill>
              <a:round/>
              <a:headEnd type="none" w="sm" len="sm"/>
              <a:tailEnd type="none" w="sm" len="sm"/>
            </a:ln>
            <a:effectLst/>
          </p:spPr>
          <p:txBody>
            <a:bodyPr/>
            <a:lstStyle/>
            <a:p>
              <a:pPr>
                <a:defRPr/>
              </a:pPr>
              <a:endParaRPr lang="en-GB" dirty="0">
                <a:ln w="3175">
                  <a:solidFill>
                    <a:schemeClr val="tx1"/>
                  </a:solidFill>
                </a:ln>
                <a:latin typeface="Arial" charset="0"/>
                <a:ea typeface="+mn-ea"/>
              </a:endParaRPr>
            </a:p>
          </p:txBody>
        </p:sp>
        <p:sp>
          <p:nvSpPr>
            <p:cNvPr id="13" name="正方形/長方形 7"/>
            <p:cNvSpPr>
              <a:spLocks noChangeArrowheads="1"/>
            </p:cNvSpPr>
            <p:nvPr/>
          </p:nvSpPr>
          <p:spPr bwMode="auto">
            <a:xfrm>
              <a:off x="315913" y="2364265"/>
              <a:ext cx="9288000" cy="4247317"/>
            </a:xfrm>
            <a:prstGeom prst="rect">
              <a:avLst/>
            </a:prstGeom>
            <a:noFill/>
            <a:ln w="9525">
              <a:noFill/>
              <a:miter lim="800000"/>
              <a:headEnd/>
              <a:tailEnd/>
            </a:ln>
          </p:spPr>
          <p:txBody>
            <a:bodyPr>
              <a:spAutoFit/>
            </a:bodyPr>
            <a:lstStyle/>
            <a:p>
              <a:pPr algn="l"/>
              <a:r>
                <a:rPr lang="en-GB" altLang="ja-JP" sz="900" b="0" u="none" dirty="0" smtClean="0">
                  <a:latin typeface="Calibri" pitchFamily="34" charset="0"/>
                </a:rPr>
                <a:t>This message has been prepared by personnel in the Equities or Fixed Income, Currency and Commodities Sales/Trading Departments of one or more affiliates of The Goldman Sachs Group, Inc. ("Goldman Sachs") and is not the product of </a:t>
              </a:r>
              <a:r>
                <a:rPr lang="en-US" altLang="ja-JP" sz="900" b="0" u="none" dirty="0" smtClean="0">
                  <a:latin typeface="Calibri" pitchFamily="34" charset="0"/>
                </a:rPr>
                <a:t>Goldman Sachs Global Investment Research</a:t>
              </a:r>
              <a:r>
                <a:rPr lang="en-GB" altLang="ja-JP" sz="900" b="0" u="none" dirty="0" smtClean="0">
                  <a:latin typeface="Calibri" pitchFamily="34" charset="0"/>
                </a:rPr>
                <a:t>. It is not a research report and is not intended as such. </a:t>
              </a:r>
            </a:p>
            <a:p>
              <a:pPr algn="l"/>
              <a:endParaRPr lang="en-GB" altLang="ja-JP" sz="900" b="0" u="none" dirty="0" smtClean="0">
                <a:latin typeface="Calibri" pitchFamily="34" charset="0"/>
              </a:endParaRPr>
            </a:p>
            <a:p>
              <a:pPr algn="l"/>
              <a:r>
                <a:rPr lang="en-GB" altLang="ja-JP" sz="900" b="0" u="none" dirty="0" smtClean="0">
                  <a:latin typeface="Calibri" pitchFamily="34" charset="0"/>
                </a:rPr>
                <a:t>Non-Reliance and Risk Disclosure: This material should not be construed as an offer to sell or the solicitation of an offer to buy any security in any jurisdiction where such an offer or solicitation would be illegal. We are not soliciting any action based on this material. It is for the general information of our clients. It does not constitute a recommendation or take into account the particular investment objectives, financial conditions, or needs of individual clients. Before acting on this material, you should consider whether it is suitable for your particular circumstances and, if necessary, seek professional advice. The price and value of the investments referred to in this material and the income from them may go down as well as up, and investors may realize losses on any investments. Past performance is not a guide to future performance. Future returns are not guaranteed, and a loss of original capital may occur. We do not provide tax, accounting, or legal advice to our clients, and all investors are advised to consult with their tax, accounting, or legal advisers regarding any potential investment. The material is based on information that we consider reliable, but we do not represent that it is accurate, complete and/or up to date, and it should not be relied on as such. Opinions expressed are our current opinions as of the date appearing on this material only and only represent the views of the author and not those of Goldman Sachs, unless otherwise expressly noted. </a:t>
              </a:r>
            </a:p>
            <a:p>
              <a:pPr algn="l"/>
              <a:r>
                <a:rPr lang="en-GB" altLang="ja-JP" sz="900" b="0" u="none" dirty="0" smtClean="0">
                  <a:latin typeface="Calibri" pitchFamily="34" charset="0"/>
                </a:rPr>
                <a:t>Limitations of statistical analysis: GS provides no assurance or guarantee that the investment will operate or would have operated in the past in a manner consistent with the statistical analysis presented in this document. </a:t>
              </a:r>
            </a:p>
            <a:p>
              <a:pPr algn="l"/>
              <a:endParaRPr lang="en-GB" altLang="ja-JP" sz="900" b="0" u="none" dirty="0" smtClean="0">
                <a:latin typeface="Calibri" pitchFamily="34" charset="0"/>
              </a:endParaRPr>
            </a:p>
            <a:p>
              <a:pPr algn="l"/>
              <a:r>
                <a:rPr lang="en-GB" altLang="ja-JP" sz="900" b="0" u="none" dirty="0" smtClean="0">
                  <a:latin typeface="Calibri" pitchFamily="34" charset="0"/>
                </a:rPr>
                <a:t>Risk Disclosure Regarding futures, options, equity swaps, and other derivatives as well as non-investment-grade securities and ADRs: Please ensure that you have read and understood the current options disclosure document before entering into any options transactions. Current United States listed options disclosure documents are available from our sales representatives or at http://theocc.com/publications/risks/riskstoc.pdf. Certain transactions - including those involving futures, options, equity swaps, and other derivatives as well as non-investment-grade securities - give rise to substantial risk and are not available to nor suitable for all investors. If you have any questions about whether you are eligible to enter into these transactions with Goldman Sachs, please contact your sales representative. This material is not for distribution to retail clients, as that term is defined under The European Union Markets in Financial Instruments Directive (2004/39/EC) and any investments, including derivatives, mentioned in this material will not be made available by us to any such retail client. Foreign-currency-denominated securities are subject to fluctuations in exchange rates that could have an adverse effect on the value or price of, or income derived from, the investment. In addition, investors in securities such as ADRs, the values of which are influenced by foreign currencies, effectively assume currency risk. </a:t>
              </a:r>
            </a:p>
            <a:p>
              <a:pPr algn="l"/>
              <a:endParaRPr lang="en-GB" altLang="ja-JP" sz="900" b="0" u="none" dirty="0" smtClean="0">
                <a:latin typeface="Calibri" pitchFamily="34" charset="0"/>
              </a:endParaRPr>
            </a:p>
            <a:p>
              <a:pPr algn="l"/>
              <a:r>
                <a:rPr lang="en-GB" altLang="ja-JP" sz="900" b="0" u="none" dirty="0" smtClean="0">
                  <a:latin typeface="Calibri" pitchFamily="34" charset="0"/>
                </a:rPr>
                <a:t>Special Risk Disclosure related to U.S. Registered Exchange-Traded Funds ("ETFs") and Exchange-Traded Notes ("ETNs"): To the extent this communication contains information pertaining to U.S. registered ETFs or ETNs, consider the investment objectives, risks, and charges and expenses of the ETFs and ETNs carefully before investing. Each ETF and ETN has filed a registration statement (including a prospectus) with the SEC which contains this and other information about the ETF or ETN as applicable. Before you invest in an ETF or ETN, you should obtain and read carefully the prospectus in the registration statement and other documents the issuer has filed with the SEC for more complete information about the product. You may get these documents for free by visiting EDGAR on the SEC website at www.sec.gov. Alternatively, you may obtain a copy of the prospectus for each of the ETFs and ETNs mentioned in these materials by (i) contacting your Goldman Sachs sales representative, or (ii) sending a request by calling toll-free 1-866-471-2526, or (iii) sending a request by email to Propsectus-ny@ny.email.gs.com, by fax to (212) 902-9316, or by mail to Goldman Sachs, 85 Broad Street, NY, NY, 10004, Attn: Prospectus Department. </a:t>
              </a:r>
            </a:p>
          </p:txBody>
        </p:sp>
      </p:grpSp>
      <p:grpSp>
        <p:nvGrpSpPr>
          <p:cNvPr id="3" name="Group 15"/>
          <p:cNvGrpSpPr/>
          <p:nvPr/>
        </p:nvGrpSpPr>
        <p:grpSpPr>
          <a:xfrm>
            <a:off x="8197721" y="349312"/>
            <a:ext cx="1381707" cy="666000"/>
            <a:chOff x="8197721" y="349312"/>
            <a:chExt cx="1381707" cy="666000"/>
          </a:xfrm>
        </p:grpSpPr>
        <p:pic>
          <p:nvPicPr>
            <p:cNvPr id="17"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18"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cxnSp>
        <p:nvCxnSpPr>
          <p:cNvPr id="19" name="Straight Connector 18"/>
          <p:cNvCxnSpPr/>
          <p:nvPr/>
        </p:nvCxnSpPr>
        <p:spPr bwMode="auto">
          <a:xfrm>
            <a:off x="284399" y="1152525"/>
            <a:ext cx="9295200"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4" name="Group 19"/>
          <p:cNvGrpSpPr/>
          <p:nvPr/>
        </p:nvGrpSpPr>
        <p:grpSpPr>
          <a:xfrm>
            <a:off x="284399" y="349312"/>
            <a:ext cx="666000" cy="666000"/>
            <a:chOff x="347134" y="360363"/>
            <a:chExt cx="672884" cy="662400"/>
          </a:xfrm>
        </p:grpSpPr>
        <p:sp>
          <p:nvSpPr>
            <p:cNvPr id="21"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5" name="Group 21"/>
            <p:cNvGrpSpPr/>
            <p:nvPr/>
          </p:nvGrpSpPr>
          <p:grpSpPr>
            <a:xfrm>
              <a:off x="380317" y="403839"/>
              <a:ext cx="599144" cy="248876"/>
              <a:chOff x="380317" y="403839"/>
              <a:chExt cx="599144" cy="248876"/>
            </a:xfrm>
          </p:grpSpPr>
          <p:sp>
            <p:nvSpPr>
              <p:cNvPr id="23"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3" name="Title 1"/>
          <p:cNvSpPr txBox="1">
            <a:spLocks/>
          </p:cNvSpPr>
          <p:nvPr/>
        </p:nvSpPr>
        <p:spPr>
          <a:xfrm>
            <a:off x="1027500" y="519485"/>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en-GB" u="none" kern="0" dirty="0" smtClean="0">
                <a:latin typeface="Calibri" pitchFamily="34" charset="0"/>
              </a:rPr>
              <a:t>Disclaimers</a:t>
            </a:r>
            <a:endParaRPr kumimoji="0" lang="en-GB" sz="2000" u="none" strike="noStrike" kern="0" cap="none" spc="0" normalizeH="0" baseline="0" noProof="0" dirty="0">
              <a:ln>
                <a:noFill/>
              </a:ln>
              <a:effectLst/>
              <a:uLnTx/>
              <a:uFillTx/>
              <a:latin typeface="Calibri" pitchFamily="34" charset="0"/>
            </a:endParaRPr>
          </a:p>
        </p:txBody>
      </p:sp>
      <p:cxnSp>
        <p:nvCxnSpPr>
          <p:cNvPr id="34" name="Straight Connector 33"/>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pic>
        <p:nvPicPr>
          <p:cNvPr id="36" name="Picture 2"/>
          <p:cNvPicPr>
            <a:picLocks noChangeAspect="1" noChangeArrowheads="1"/>
          </p:cNvPicPr>
          <p:nvPr/>
        </p:nvPicPr>
        <p:blipFill>
          <a:blip r:embed="rId4"/>
          <a:srcRect/>
          <a:stretch>
            <a:fillRect/>
          </a:stretch>
        </p:blipFill>
        <p:spPr bwMode="auto">
          <a:xfrm>
            <a:off x="8142941" y="6307932"/>
            <a:ext cx="1377296" cy="337625"/>
          </a:xfrm>
          <a:prstGeom prst="rect">
            <a:avLst/>
          </a:prstGeom>
          <a:noFill/>
          <a:ln w="9525">
            <a:noFill/>
            <a:miter lim="800000"/>
            <a:headEnd/>
            <a:tailEnd/>
          </a:ln>
          <a:effectLst/>
        </p:spPr>
      </p:pic>
      <p:pic>
        <p:nvPicPr>
          <p:cNvPr id="37" name="Picture 3"/>
          <p:cNvPicPr>
            <a:picLocks noChangeAspect="1" noChangeArrowheads="1"/>
          </p:cNvPicPr>
          <p:nvPr/>
        </p:nvPicPr>
        <p:blipFill>
          <a:blip r:embed="rId5"/>
          <a:srcRect/>
          <a:stretch>
            <a:fillRect/>
          </a:stretch>
        </p:blipFill>
        <p:spPr bwMode="auto">
          <a:xfrm>
            <a:off x="6570711" y="6307932"/>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307975" y="2863850"/>
            <a:ext cx="9356725" cy="3011488"/>
          </a:xfrm>
          <a:prstGeom prst="rect">
            <a:avLst/>
          </a:prstGeom>
          <a:noFill/>
          <a:ln w="12700">
            <a:noFill/>
            <a:miter lim="800000"/>
            <a:headEnd type="none" w="sm" len="sm"/>
            <a:tailEnd type="none" w="sm" len="sm"/>
          </a:ln>
        </p:spPr>
        <p:txBody>
          <a:bodyPr/>
          <a:lstStyle/>
          <a:p>
            <a:endParaRPr lang="en-GB" sz="800" b="0" u="none" dirty="0">
              <a:solidFill>
                <a:schemeClr val="accent1"/>
              </a:solidFill>
            </a:endParaRPr>
          </a:p>
        </p:txBody>
      </p:sp>
      <p:sp>
        <p:nvSpPr>
          <p:cNvPr id="27652" name="Rectangle 3"/>
          <p:cNvSpPr>
            <a:spLocks noChangeArrowheads="1"/>
          </p:cNvSpPr>
          <p:nvPr/>
        </p:nvSpPr>
        <p:spPr bwMode="auto">
          <a:xfrm>
            <a:off x="379413" y="2524125"/>
            <a:ext cx="8828087" cy="369888"/>
          </a:xfrm>
          <a:prstGeom prst="rect">
            <a:avLst/>
          </a:prstGeom>
          <a:noFill/>
          <a:ln w="9525">
            <a:noFill/>
            <a:miter lim="800000"/>
            <a:headEnd/>
            <a:tailEnd/>
          </a:ln>
        </p:spPr>
        <p:txBody>
          <a:bodyPr lIns="0" tIns="40603" rIns="78085" bIns="40603"/>
          <a:lstStyle/>
          <a:p>
            <a:pPr defTabSz="977900" eaLnBrk="0" hangingPunct="0">
              <a:lnSpc>
                <a:spcPts val="1800"/>
              </a:lnSpc>
            </a:pPr>
            <a:endParaRPr lang="en-GB" sz="1800" u="none" dirty="0">
              <a:solidFill>
                <a:schemeClr val="accent1"/>
              </a:solidFill>
            </a:endParaRPr>
          </a:p>
        </p:txBody>
      </p:sp>
      <p:sp>
        <p:nvSpPr>
          <p:cNvPr id="13" name="正方形/長方形 7"/>
          <p:cNvSpPr>
            <a:spLocks noChangeArrowheads="1"/>
          </p:cNvSpPr>
          <p:nvPr/>
        </p:nvSpPr>
        <p:spPr bwMode="auto">
          <a:xfrm>
            <a:off x="315913" y="1332000"/>
            <a:ext cx="9288000" cy="4939814"/>
          </a:xfrm>
          <a:prstGeom prst="rect">
            <a:avLst/>
          </a:prstGeom>
          <a:noFill/>
          <a:ln w="9525">
            <a:noFill/>
            <a:miter lim="800000"/>
            <a:headEnd/>
            <a:tailEnd/>
          </a:ln>
        </p:spPr>
        <p:txBody>
          <a:bodyPr>
            <a:spAutoFit/>
          </a:bodyPr>
          <a:lstStyle/>
          <a:p>
            <a:pPr algn="l"/>
            <a:r>
              <a:rPr lang="en-GB" altLang="ja-JP" sz="900" b="0" u="none" dirty="0" smtClean="0">
                <a:latin typeface="Calibri" pitchFamily="34" charset="0"/>
              </a:rPr>
              <a:t>ETFs are redeemable only in Creation Unit size aggregations and may not be individually redeemed; are redeemable only though Authorized Participants; and are redeemable on an "in-kind" basis. The public trading price of a redeemable lot of the ETFs may be different from its net asset value. These ETFs can trade at a discount or premium to the net asset value. There is always a fundamental risk of declining stock prices, which can cause losses to your investment.</a:t>
            </a:r>
          </a:p>
          <a:p>
            <a:pPr algn="l"/>
            <a:endParaRPr lang="en-GB" altLang="ja-JP" sz="900" b="0" u="none" dirty="0" smtClean="0">
              <a:latin typeface="Calibri" pitchFamily="34" charset="0"/>
            </a:endParaRPr>
          </a:p>
          <a:p>
            <a:pPr algn="l"/>
            <a:r>
              <a:rPr lang="en-GB" altLang="ja-JP" sz="900" b="0" u="none" dirty="0" smtClean="0">
                <a:latin typeface="Calibri" pitchFamily="34" charset="0"/>
              </a:rPr>
              <a:t>Most leveraged and inverse ETFs “reset” daily, meaning that they are designed to achieve their stated objectives on a daily basis. Due to the effect of compounding, their performance over longer periods of time can differ significantly from the performance (or inverse of the performance) of their underlying index or benchmark during the same period of time and as such are not meant to be held for the long term. This effect can be magnified in volatile markets. Prior to entering into a transaction in leveraged or inverse ETFs, you should be aware of the general risks associated with such transactions. You should not enter into leveraged or inverse ETFs transactions unless you understand the nature and extent of your risk exposure. You should also be satisfied that the leveraged or inverse ETFs transaction is appropriate for you in light of your circumstances and financial condition.</a:t>
            </a:r>
          </a:p>
          <a:p>
            <a:pPr algn="l"/>
            <a:endParaRPr lang="en-GB" altLang="ja-JP" sz="900" b="0" u="none" dirty="0" smtClean="0">
              <a:latin typeface="Calibri" pitchFamily="34" charset="0"/>
            </a:endParaRPr>
          </a:p>
          <a:p>
            <a:pPr algn="l"/>
            <a:r>
              <a:rPr lang="en-GB" altLang="ja-JP" sz="900" b="0" u="none" dirty="0" smtClean="0">
                <a:latin typeface="Calibri" pitchFamily="34" charset="0"/>
              </a:rPr>
              <a:t>Order Handling Practices for Listed and Over-the-Counter Derivatives: While the firm is holding your derivative (e.g. options, convertible bonds, warrants or preferred shares) order, the firm or its clients may engage in trading activity in the same or related products, including transactions in the underlying securities. While such trading activity is unrelated to your order, it may coincidentally impact the price of the derivative that you are buying or selling.</a:t>
            </a:r>
          </a:p>
          <a:p>
            <a:pPr algn="l"/>
            <a:endParaRPr lang="en-GB" altLang="ja-JP" sz="900" b="0" u="none" dirty="0" smtClean="0">
              <a:latin typeface="Calibri" pitchFamily="34" charset="0"/>
            </a:endParaRPr>
          </a:p>
          <a:p>
            <a:pPr algn="l"/>
            <a:r>
              <a:rPr lang="en-GB" altLang="ja-JP" sz="900" b="0" u="none" dirty="0" smtClean="0">
                <a:latin typeface="Calibri" pitchFamily="34" charset="0"/>
              </a:rPr>
              <a:t>Not a Valuation: Values herein are not customer valuations and should not be used in lieu of a customer valuation statement or account statement. These values may not reflect the value of the positions carried on the books and records of Goldman Sachs or its affiliates and should not be relied upon for the maintenance of your books and records or for any tax, accounting, legal or other purposes. The information provided herein does not supersede any customer statements, confirmations or other similar notifications.</a:t>
            </a:r>
          </a:p>
          <a:p>
            <a:pPr algn="l"/>
            <a:endParaRPr lang="en-GB" altLang="ja-JP" sz="900" b="0" u="none" dirty="0" smtClean="0">
              <a:latin typeface="Calibri" pitchFamily="34" charset="0"/>
            </a:endParaRPr>
          </a:p>
          <a:p>
            <a:pPr algn="l"/>
            <a:r>
              <a:rPr lang="en-US" altLang="ja-JP" sz="900" b="0" u="none" dirty="0" smtClean="0">
                <a:latin typeface="Calibri" pitchFamily="34" charset="0"/>
              </a:rPr>
              <a:t>ETFs and ETNs that are linked to commodity futures do not offer direct exposure to the commodity's spot price, and may perform differently than the spot price for the commodity itself.  Performance differential can be magnified if a specific condition persists in the market for a commodity that creates a disparity between near-term future prices and long-term future prices and may lead to unexpected performance results.  Other factors, such as roll yield, transaction costs, management fees, and taxes may cause deviation in performance between the spot price of a commodity and commodity futures. You should not assume that an ETF or ETN that is linked to commodity futures will provide an effective hedge because of a negative correlation with equities or other asset classes.  You should always be aware of the general risks associated with investing in the commodities market and the futures market before investing in an ETF or ETN that is linked to commodity futures.    </a:t>
            </a:r>
            <a:endParaRPr lang="en-GB" altLang="ja-JP" sz="900" b="0" u="none" dirty="0" smtClean="0">
              <a:latin typeface="Calibri" pitchFamily="34" charset="0"/>
            </a:endParaRPr>
          </a:p>
          <a:p>
            <a:pPr algn="l"/>
            <a:r>
              <a:rPr lang="en-US" altLang="ja-JP" sz="900" b="0" u="none" dirty="0" smtClean="0">
                <a:latin typeface="Calibri" pitchFamily="34" charset="0"/>
              </a:rPr>
              <a:t> </a:t>
            </a:r>
            <a:endParaRPr lang="en-GB" altLang="ja-JP" sz="900" b="0" u="none" dirty="0" smtClean="0">
              <a:latin typeface="Calibri" pitchFamily="34" charset="0"/>
            </a:endParaRPr>
          </a:p>
          <a:p>
            <a:pPr algn="l"/>
            <a:r>
              <a:rPr lang="en-US" altLang="ja-JP" sz="900" b="0" u="none" dirty="0" smtClean="0">
                <a:latin typeface="Calibri" pitchFamily="34" charset="0"/>
              </a:rPr>
              <a:t>Not a Fiduciary: To the extent this material is provided to an employee benefit plan or account subject to the Employee Retirement Income Security Act of 1974 or Section 4975 of the Internal Revenue Code, this material is provided solely on the basis that it will not constitute investment advice and will not form a primary basis for any person's or plan's investment decisions, and nothing in this material will result in Goldman Sachs becoming a fiduciary with respect to any person or plan.  To the extent this material is provided to any other recipient, this material is provided solely on the basis that the recipient has the capability to independently evaluate investment risk and is exercising independent judgment in evaluating investment decisions in that its investment decisions will be based on its own independent assessment of the opportunities and risks presented  by a potential investment, market factors and other investment considerations. </a:t>
            </a:r>
            <a:endParaRPr lang="en-GB" altLang="ja-JP" sz="900" b="0" u="none" dirty="0" smtClean="0">
              <a:latin typeface="Calibri" pitchFamily="34" charset="0"/>
            </a:endParaRPr>
          </a:p>
          <a:p>
            <a:pPr algn="l"/>
            <a:r>
              <a:rPr lang="en-US" altLang="ja-JP" sz="900" b="0" u="none" dirty="0" smtClean="0">
                <a:latin typeface="Calibri" pitchFamily="34" charset="0"/>
              </a:rPr>
              <a:t> </a:t>
            </a:r>
            <a:endParaRPr lang="en-GB" altLang="ja-JP" sz="900" b="0" u="none" dirty="0" smtClean="0">
              <a:latin typeface="Calibri" pitchFamily="34" charset="0"/>
            </a:endParaRPr>
          </a:p>
          <a:p>
            <a:pPr algn="l"/>
            <a:r>
              <a:rPr lang="en-US" altLang="ja-JP" sz="900" b="0" u="none" dirty="0" smtClean="0">
                <a:latin typeface="Calibri" pitchFamily="34" charset="0"/>
              </a:rPr>
              <a:t>Not a Municipal Advisor:  Except in circumstances where Goldman Sachs expressly agrees otherwise, Goldman Sachs is not acting as a municipal advisor and the opinions or views contained herein are not intended to be, and do not constitute, advice, including within the meaning of Section 15B of the Securities Exchange Act of 1934.</a:t>
            </a:r>
          </a:p>
          <a:p>
            <a:pPr algn="l"/>
            <a:endParaRPr lang="en-US" altLang="ja-JP" sz="900" b="0" u="none" dirty="0" smtClean="0">
              <a:latin typeface="Calibri" pitchFamily="34" charset="0"/>
            </a:endParaRPr>
          </a:p>
          <a:p>
            <a:pPr algn="l"/>
            <a:endParaRPr lang="en-GB" altLang="ja-JP" sz="900" b="0" u="none" dirty="0" smtClean="0">
              <a:latin typeface="Calibri" pitchFamily="34" charset="0"/>
            </a:endParaRPr>
          </a:p>
        </p:txBody>
      </p:sp>
      <p:grpSp>
        <p:nvGrpSpPr>
          <p:cNvPr id="2" name="Group 9"/>
          <p:cNvGrpSpPr/>
          <p:nvPr/>
        </p:nvGrpSpPr>
        <p:grpSpPr>
          <a:xfrm>
            <a:off x="8197721" y="349312"/>
            <a:ext cx="1381707" cy="666000"/>
            <a:chOff x="8197721" y="349312"/>
            <a:chExt cx="1381707" cy="666000"/>
          </a:xfrm>
        </p:grpSpPr>
        <p:pic>
          <p:nvPicPr>
            <p:cNvPr id="11"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14"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cxnSp>
        <p:nvCxnSpPr>
          <p:cNvPr id="15" name="Straight Connector 14"/>
          <p:cNvCxnSpPr/>
          <p:nvPr/>
        </p:nvCxnSpPr>
        <p:spPr bwMode="auto">
          <a:xfrm>
            <a:off x="284399" y="1152525"/>
            <a:ext cx="9295200"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3" name="Group 15"/>
          <p:cNvGrpSpPr/>
          <p:nvPr/>
        </p:nvGrpSpPr>
        <p:grpSpPr>
          <a:xfrm>
            <a:off x="284399" y="349312"/>
            <a:ext cx="666000" cy="666000"/>
            <a:chOff x="347134" y="360363"/>
            <a:chExt cx="672884" cy="662400"/>
          </a:xfrm>
        </p:grpSpPr>
        <p:sp>
          <p:nvSpPr>
            <p:cNvPr id="17"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 name="Group 21"/>
            <p:cNvGrpSpPr/>
            <p:nvPr/>
          </p:nvGrpSpPr>
          <p:grpSpPr>
            <a:xfrm>
              <a:off x="380317" y="403839"/>
              <a:ext cx="599144" cy="248876"/>
              <a:chOff x="380317" y="403839"/>
              <a:chExt cx="599144" cy="248876"/>
            </a:xfrm>
          </p:grpSpPr>
          <p:sp>
            <p:nvSpPr>
              <p:cNvPr id="19"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29" name="Title 1"/>
          <p:cNvSpPr txBox="1">
            <a:spLocks/>
          </p:cNvSpPr>
          <p:nvPr/>
        </p:nvSpPr>
        <p:spPr>
          <a:xfrm>
            <a:off x="1027500" y="519485"/>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en-GB" u="none" kern="0" dirty="0" smtClean="0">
                <a:latin typeface="Calibri" pitchFamily="34" charset="0"/>
              </a:rPr>
              <a:t>Disclaimers</a:t>
            </a:r>
            <a:endParaRPr lang="en-GB" u="none" kern="0" dirty="0">
              <a:latin typeface="Calibri" pitchFamily="34" charset="0"/>
            </a:endParaRPr>
          </a:p>
        </p:txBody>
      </p:sp>
      <p:cxnSp>
        <p:nvCxnSpPr>
          <p:cNvPr id="30" name="Straight Connector 29"/>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pic>
        <p:nvPicPr>
          <p:cNvPr id="32" name="Picture 2"/>
          <p:cNvPicPr>
            <a:picLocks noChangeAspect="1" noChangeArrowheads="1"/>
          </p:cNvPicPr>
          <p:nvPr/>
        </p:nvPicPr>
        <p:blipFill>
          <a:blip r:embed="rId4"/>
          <a:srcRect/>
          <a:stretch>
            <a:fillRect/>
          </a:stretch>
        </p:blipFill>
        <p:spPr bwMode="auto">
          <a:xfrm>
            <a:off x="8235810" y="6315075"/>
            <a:ext cx="1377296" cy="337625"/>
          </a:xfrm>
          <a:prstGeom prst="rect">
            <a:avLst/>
          </a:prstGeom>
          <a:noFill/>
          <a:ln w="9525">
            <a:noFill/>
            <a:miter lim="800000"/>
            <a:headEnd/>
            <a:tailEnd/>
          </a:ln>
          <a:effectLst/>
        </p:spPr>
      </p:pic>
      <p:pic>
        <p:nvPicPr>
          <p:cNvPr id="33" name="Picture 3"/>
          <p:cNvPicPr>
            <a:picLocks noChangeAspect="1" noChangeArrowheads="1"/>
          </p:cNvPicPr>
          <p:nvPr/>
        </p:nvPicPr>
        <p:blipFill>
          <a:blip r:embed="rId5"/>
          <a:srcRect/>
          <a:stretch>
            <a:fillRect/>
          </a:stretch>
        </p:blipFill>
        <p:spPr bwMode="auto">
          <a:xfrm>
            <a:off x="6663580" y="6315075"/>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307975" y="2863850"/>
            <a:ext cx="9356725" cy="3011488"/>
          </a:xfrm>
          <a:prstGeom prst="rect">
            <a:avLst/>
          </a:prstGeom>
          <a:noFill/>
          <a:ln w="12700">
            <a:noFill/>
            <a:miter lim="800000"/>
            <a:headEnd type="none" w="sm" len="sm"/>
            <a:tailEnd type="none" w="sm" len="sm"/>
          </a:ln>
        </p:spPr>
        <p:txBody>
          <a:bodyPr/>
          <a:lstStyle/>
          <a:p>
            <a:endParaRPr lang="en-GB" sz="800" b="0" u="none" dirty="0">
              <a:solidFill>
                <a:schemeClr val="accent1"/>
              </a:solidFill>
            </a:endParaRPr>
          </a:p>
        </p:txBody>
      </p:sp>
      <p:sp>
        <p:nvSpPr>
          <p:cNvPr id="27652" name="Rectangle 3"/>
          <p:cNvSpPr>
            <a:spLocks noChangeArrowheads="1"/>
          </p:cNvSpPr>
          <p:nvPr/>
        </p:nvSpPr>
        <p:spPr bwMode="auto">
          <a:xfrm>
            <a:off x="379413" y="2524125"/>
            <a:ext cx="8828087" cy="369888"/>
          </a:xfrm>
          <a:prstGeom prst="rect">
            <a:avLst/>
          </a:prstGeom>
          <a:noFill/>
          <a:ln w="9525">
            <a:noFill/>
            <a:miter lim="800000"/>
            <a:headEnd/>
            <a:tailEnd/>
          </a:ln>
        </p:spPr>
        <p:txBody>
          <a:bodyPr lIns="0" tIns="40603" rIns="78085" bIns="40603"/>
          <a:lstStyle/>
          <a:p>
            <a:pPr defTabSz="977900" eaLnBrk="0" hangingPunct="0">
              <a:lnSpc>
                <a:spcPts val="1800"/>
              </a:lnSpc>
            </a:pPr>
            <a:endParaRPr lang="en-GB" sz="1800" u="none" dirty="0">
              <a:solidFill>
                <a:schemeClr val="accent1"/>
              </a:solidFill>
            </a:endParaRPr>
          </a:p>
        </p:txBody>
      </p:sp>
      <p:sp>
        <p:nvSpPr>
          <p:cNvPr id="13" name="正方形/長方形 7"/>
          <p:cNvSpPr>
            <a:spLocks noChangeArrowheads="1"/>
          </p:cNvSpPr>
          <p:nvPr/>
        </p:nvSpPr>
        <p:spPr bwMode="auto">
          <a:xfrm>
            <a:off x="315913" y="1332000"/>
            <a:ext cx="9288000" cy="5355312"/>
          </a:xfrm>
          <a:prstGeom prst="rect">
            <a:avLst/>
          </a:prstGeom>
          <a:noFill/>
          <a:ln w="9525">
            <a:noFill/>
            <a:miter lim="800000"/>
            <a:headEnd/>
            <a:tailEnd/>
          </a:ln>
        </p:spPr>
        <p:txBody>
          <a:bodyPr>
            <a:spAutoFit/>
          </a:bodyPr>
          <a:lstStyle/>
          <a:p>
            <a:pPr algn="l"/>
            <a:r>
              <a:rPr lang="en-US" altLang="ja-JP" sz="900" b="0" u="none" dirty="0" smtClean="0">
                <a:latin typeface="Calibri" pitchFamily="34" charset="0"/>
              </a:rPr>
              <a:t>Disclosures for Third-Party Information/Data</a:t>
            </a:r>
            <a:r>
              <a:rPr lang="en-GB" altLang="ja-JP" sz="900" b="0" u="none" dirty="0" smtClean="0">
                <a:latin typeface="Calibri" pitchFamily="34" charset="0"/>
              </a:rPr>
              <a:t>: </a:t>
            </a:r>
            <a:r>
              <a:rPr lang="en-US" altLang="ja-JP" sz="900" b="0" u="none" dirty="0" smtClean="0">
                <a:latin typeface="Calibri" pitchFamily="34" charset="0"/>
              </a:rPr>
              <a:t>This material may contain data or other information received from third parties which we consider reliable, but we do not represent that it is accurate or complete, and it should not be relied upon as such. Goldman Sachs in no way endorses or adopts any statement made in any such third party materials.  Goldman Sachs shall have no liability, contingent or otherwise, to the user or to third parties, for the quality, accuracy, timeliness, continued availability or completeness of third party data or information nor for any special, indirect, incidental or consequential damages which may be incurred or experienced because of the use of this data, information or calculations made available herein, even if Goldman Sachs has been advised of the possibility of such damages.</a:t>
            </a:r>
            <a:endParaRPr lang="en-GB" altLang="ja-JP" sz="900" b="0" u="none" dirty="0" smtClean="0">
              <a:latin typeface="Calibri" pitchFamily="34" charset="0"/>
            </a:endParaRPr>
          </a:p>
          <a:p>
            <a:pPr algn="l"/>
            <a:endParaRPr lang="en-GB" altLang="ja-JP" sz="900" b="0" u="none" dirty="0" smtClean="0">
              <a:latin typeface="Calibri" pitchFamily="34" charset="0"/>
            </a:endParaRPr>
          </a:p>
          <a:p>
            <a:pPr algn="l"/>
            <a:r>
              <a:rPr lang="en-GB" altLang="ja-JP" sz="900" b="0" u="none" dirty="0" smtClean="0">
                <a:latin typeface="Calibri" pitchFamily="34" charset="0"/>
              </a:rPr>
              <a:t>Conflict of Interest Disclosure: We are a full-service, integrated investment banking, investment management, and brokerage firm. The professionals who prepared this material are paid in part based on the profitability of The Goldman Sachs Group, Inc., which includes earnings from the firm's trading, capital markets, investment banking and other business. They, along with other salespeople, traders, and other professionals may provide oral or written market commentary or trading strategies to our clients that reflect opinions that are contrary to the opinions expressed herein or the opinions expressed in research reports issued by our Research Departments, and our proprietary trading and investing businesses may make investment decisions that are inconsistent with the views expressed herein. In addition, the professionals who prepared this material may also produce material for, and from time to time, may advise or otherwise be part of our trading desks that trade as principal in the securities mentioned in this material. This material is therefore not independent from our proprietary interests, which may conflict with your interests. We and our affiliates, officers, directors, and employees, including persons involved in the preparation or issuance of this material, may from time to time have "long" or "short" positions in, act as principal in, and buy or sell the securities or derivatives (including options) thereof in, and act as market maker or specialist in, and serve as a director of, companies mentioned in this material. In addition, we may have served as manager or co manager of a public offering of securities by any such company within the past three years. </a:t>
            </a:r>
          </a:p>
          <a:p>
            <a:pPr algn="l"/>
            <a:endParaRPr lang="en-GB" altLang="ja-JP" sz="900" b="0" u="none" dirty="0" smtClean="0">
              <a:latin typeface="Calibri" pitchFamily="34" charset="0"/>
            </a:endParaRPr>
          </a:p>
          <a:p>
            <a:pPr algn="l"/>
            <a:r>
              <a:rPr lang="en-GB" altLang="ja-JP" sz="900" b="0" u="none" dirty="0" smtClean="0">
                <a:latin typeface="Calibri" pitchFamily="34" charset="0"/>
              </a:rPr>
              <a:t>Legal Entities Disseminating this Material: This material is disseminated in Australia by Goldman Sachs &amp; Partners Australia Pty Ltd (ABN 21 006 797 897) on behalf of Goldman Sachs; in Canada by Goldman, Sachs &amp; Co. (or when expressly noted as such, by Goldman Sachs Execution &amp; Clearing, L.P.) and by Goldman Sachs Administration Services (Canada) Co.; in Hong Kong by Goldman Sachs (Asia) L.L.C.; in Japan by Goldman Sachs Japan Co., Ltd.; in the Republic of Korea by Goldman Sachs (Asia) L.L.C., Seoul Branch; in New Zealand by Goldman Sachs &amp; Partners New Zealand Limited on behalf of Goldman Sachs; in Singapore by Goldman Sachs (Singapore) Pte. (Company Number: 198602165W); in India by Goldman Sachs (India) Securities Private Limited, Mumbai Branch; in Ireland by Goldman Sachs Bank (Europe) Public Limited Company; in Europe by Goldman Sachs International (unless stated otherwise); in France by Goldman Sachs Paris Inc. et </a:t>
            </a:r>
            <a:r>
              <a:rPr lang="en-GB" altLang="ja-JP" sz="900" b="0" u="none" dirty="0" err="1" smtClean="0">
                <a:latin typeface="Calibri" pitchFamily="34" charset="0"/>
              </a:rPr>
              <a:t>Cie</a:t>
            </a:r>
            <a:r>
              <a:rPr lang="en-GB" altLang="ja-JP" sz="900" b="0" u="none" dirty="0" smtClean="0">
                <a:latin typeface="Calibri" pitchFamily="34" charset="0"/>
              </a:rPr>
              <a:t> and/or Goldman Sachs International; in Germany by Goldman Sachs International and/or Goldman, Sachs &amp; Co. </a:t>
            </a:r>
            <a:r>
              <a:rPr lang="en-GB" altLang="ja-JP" sz="900" b="0" u="none" dirty="0" err="1" smtClean="0">
                <a:latin typeface="Calibri" pitchFamily="34" charset="0"/>
              </a:rPr>
              <a:t>oHG</a:t>
            </a:r>
            <a:r>
              <a:rPr lang="en-GB" altLang="ja-JP" sz="900" b="0" u="none" dirty="0" smtClean="0">
                <a:latin typeface="Calibri" pitchFamily="34" charset="0"/>
              </a:rPr>
              <a:t>; in the Cayman Islands by Goldman Sachs (Cayman) Trust, Limited; in Brazil by Goldman Sachs do </a:t>
            </a:r>
            <a:r>
              <a:rPr lang="en-GB" altLang="ja-JP" sz="900" b="0" u="none" dirty="0" err="1" smtClean="0">
                <a:latin typeface="Calibri" pitchFamily="34" charset="0"/>
              </a:rPr>
              <a:t>Brasil</a:t>
            </a:r>
            <a:r>
              <a:rPr lang="en-GB" altLang="ja-JP" sz="900" b="0" u="none" dirty="0" smtClean="0">
                <a:latin typeface="Calibri" pitchFamily="34" charset="0"/>
              </a:rPr>
              <a:t> </a:t>
            </a:r>
            <a:r>
              <a:rPr lang="en-GB" altLang="ja-JP" sz="900" b="0" u="none" dirty="0" err="1" smtClean="0">
                <a:latin typeface="Calibri" pitchFamily="34" charset="0"/>
              </a:rPr>
              <a:t>Banco</a:t>
            </a:r>
            <a:r>
              <a:rPr lang="en-GB" altLang="ja-JP" sz="900" b="0" u="none" dirty="0" smtClean="0">
                <a:latin typeface="Calibri" pitchFamily="34" charset="0"/>
              </a:rPr>
              <a:t> </a:t>
            </a:r>
            <a:r>
              <a:rPr lang="en-GB" altLang="ja-JP" sz="900" b="0" u="none" dirty="0" err="1" smtClean="0">
                <a:latin typeface="Calibri" pitchFamily="34" charset="0"/>
              </a:rPr>
              <a:t>Múltiplo</a:t>
            </a:r>
            <a:r>
              <a:rPr lang="en-GB" altLang="ja-JP" sz="900" b="0" u="none" dirty="0" smtClean="0">
                <a:latin typeface="Calibri" pitchFamily="34" charset="0"/>
              </a:rPr>
              <a:t> S.A.; and in the United States of America by Goldman, Sachs &amp; Co. (or when expressly noted as such, by Goldman Sachs Execution &amp; Clearing, L.P.) (both of which are members of FINRA, NYSE and SIPC) and by Goldman Sachs Bank USA. You may obtain information about SIPC, including the SIPC brochure, by contacting SIPC (website: http://www.sipc.org/; phone: 202-371-8300). Goldman Sachs International, which is authorized and regulated by the Financial Services Authority, has approved this material in connection with its distribution in the United Kingdom and European Union. Unless governing law permits otherwise, you must contact a Goldman Sachs entity in your home jurisdiction if you want to use our services in effecting a transaction in the securities mentioned in this material.</a:t>
            </a:r>
          </a:p>
          <a:p>
            <a:pPr algn="l"/>
            <a:endParaRPr lang="en-GB" altLang="ja-JP" sz="900" b="0" u="none" dirty="0" smtClean="0">
              <a:latin typeface="Calibri" pitchFamily="34" charset="0"/>
            </a:endParaRPr>
          </a:p>
          <a:p>
            <a:pPr algn="l"/>
            <a:r>
              <a:rPr lang="en-GB" altLang="ja-JP" sz="900" b="0" u="none" dirty="0" smtClean="0">
                <a:latin typeface="Calibri" pitchFamily="34" charset="0"/>
              </a:rPr>
              <a:t>Reproduction and Re-Distribution: No part of this material may be (i) copied, photocopied or duplicated in any form by any means or (ii) redistributed without our prior written consent. Notwithstanding anything herein to the contrary, and except as required to enable compliance with applicable securities law, you (and each of your employees, representatives and other agents) may disclose to any and all persons the U.S. federal income and state tax treatment and tax structure of the transaction and all materials of any kind (including tax opinions and other tax analyses) that are provided to you relating to such tax treatment and tax structure, without Goldman Sachs imposing any limitation of any kind. </a:t>
            </a:r>
          </a:p>
          <a:p>
            <a:pPr algn="l"/>
            <a:endParaRPr lang="en-GB" altLang="ja-JP" sz="900" b="0" u="none" dirty="0" smtClean="0">
              <a:latin typeface="Calibri" pitchFamily="34" charset="0"/>
            </a:endParaRPr>
          </a:p>
          <a:p>
            <a:pPr algn="l"/>
            <a:r>
              <a:rPr lang="en-GB" altLang="ja-JP" sz="900" b="0" u="none" dirty="0" smtClean="0">
                <a:latin typeface="Calibri" pitchFamily="34" charset="0"/>
              </a:rPr>
              <a:t>Information Not for Further Dissemination. To the extent this communication contains Goldman, Sachs &amp; Co. or its affiliates ("Goldman Sachs") pricing information, such pricing information is proprietary and/or confidential and is provided solely for the internal use of the intended recipient(s). You are notified that any unauthorized use, dissemination, distribution or copying of this communication or its contents, including pricing information, in whole or in part, is strictly prohibited. Further, unless prohibited by local law, any use, review or acceptance of this information is subject to and manifests your agreement with Goldman Sachs to use such information only in accordance with the terms set forth above. Goldman Sachs has caused its proprietary information to be delivered to you in reliance upon such agreement.</a:t>
            </a:r>
          </a:p>
        </p:txBody>
      </p:sp>
      <p:grpSp>
        <p:nvGrpSpPr>
          <p:cNvPr id="2" name="Group 9"/>
          <p:cNvGrpSpPr/>
          <p:nvPr/>
        </p:nvGrpSpPr>
        <p:grpSpPr>
          <a:xfrm>
            <a:off x="8197721" y="349312"/>
            <a:ext cx="1381707" cy="666000"/>
            <a:chOff x="8197721" y="349312"/>
            <a:chExt cx="1381707" cy="666000"/>
          </a:xfrm>
        </p:grpSpPr>
        <p:pic>
          <p:nvPicPr>
            <p:cNvPr id="11"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14"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cxnSp>
        <p:nvCxnSpPr>
          <p:cNvPr id="15" name="Straight Connector 14"/>
          <p:cNvCxnSpPr/>
          <p:nvPr/>
        </p:nvCxnSpPr>
        <p:spPr bwMode="auto">
          <a:xfrm>
            <a:off x="284399" y="1152525"/>
            <a:ext cx="9295200"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3" name="Group 15"/>
          <p:cNvGrpSpPr/>
          <p:nvPr/>
        </p:nvGrpSpPr>
        <p:grpSpPr>
          <a:xfrm>
            <a:off x="284399" y="349312"/>
            <a:ext cx="666000" cy="666000"/>
            <a:chOff x="347134" y="360363"/>
            <a:chExt cx="672884" cy="662400"/>
          </a:xfrm>
        </p:grpSpPr>
        <p:sp>
          <p:nvSpPr>
            <p:cNvPr id="17"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 name="Group 21"/>
            <p:cNvGrpSpPr/>
            <p:nvPr/>
          </p:nvGrpSpPr>
          <p:grpSpPr>
            <a:xfrm>
              <a:off x="380317" y="403839"/>
              <a:ext cx="599144" cy="248876"/>
              <a:chOff x="380317" y="403839"/>
              <a:chExt cx="599144" cy="248876"/>
            </a:xfrm>
          </p:grpSpPr>
          <p:sp>
            <p:nvSpPr>
              <p:cNvPr id="19"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29" name="Title 1"/>
          <p:cNvSpPr txBox="1">
            <a:spLocks/>
          </p:cNvSpPr>
          <p:nvPr/>
        </p:nvSpPr>
        <p:spPr>
          <a:xfrm>
            <a:off x="1027500" y="519485"/>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en-GB" u="none" kern="0" dirty="0" smtClean="0">
                <a:latin typeface="Calibri" pitchFamily="34" charset="0"/>
              </a:rPr>
              <a:t>Disclaimers</a:t>
            </a:r>
            <a:endParaRPr lang="en-GB" u="none" kern="0" dirty="0">
              <a:latin typeface="Calibri" pitchFamily="34" charset="0"/>
            </a:endParaRPr>
          </a:p>
        </p:txBody>
      </p:sp>
      <p:cxnSp>
        <p:nvCxnSpPr>
          <p:cNvPr id="30" name="Straight Connector 29"/>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32" name="Text Box 8"/>
          <p:cNvSpPr txBox="1">
            <a:spLocks noChangeArrowheads="1"/>
          </p:cNvSpPr>
          <p:nvPr/>
        </p:nvSpPr>
        <p:spPr bwMode="auto">
          <a:xfrm>
            <a:off x="6406831" y="6642051"/>
            <a:ext cx="3393973" cy="123111"/>
          </a:xfrm>
          <a:prstGeom prst="rect">
            <a:avLst/>
          </a:prstGeom>
          <a:noFill/>
          <a:ln w="12700">
            <a:noFill/>
            <a:miter lim="800000"/>
            <a:headEnd type="none" w="sm" len="sm"/>
            <a:tailEnd type="none" w="sm" len="sm"/>
          </a:ln>
        </p:spPr>
        <p:txBody>
          <a:bodyPr wrap="square" lIns="0" tIns="0" rIns="0" bIns="0">
            <a:spAutoFit/>
          </a:bodyPr>
          <a:lstStyle/>
          <a:p>
            <a:pPr algn="l">
              <a:spcBef>
                <a:spcPct val="50000"/>
              </a:spcBef>
            </a:pPr>
            <a:r>
              <a:rPr lang="en-GB" sz="800" i="1" u="none" dirty="0" smtClean="0">
                <a:latin typeface="+mj-lt"/>
              </a:rPr>
              <a:t>© Copyright 2011, The Goldman Sachs Group, Inc. All rights reserved</a:t>
            </a:r>
            <a:endParaRPr lang="en-GB" sz="800" i="1" u="none" dirty="0">
              <a:latin typeface="+mj-lt"/>
            </a:endParaRPr>
          </a:p>
        </p:txBody>
      </p:sp>
      <p:pic>
        <p:nvPicPr>
          <p:cNvPr id="33" name="Picture 2"/>
          <p:cNvPicPr>
            <a:picLocks noChangeAspect="1" noChangeArrowheads="1"/>
          </p:cNvPicPr>
          <p:nvPr/>
        </p:nvPicPr>
        <p:blipFill>
          <a:blip r:embed="rId4"/>
          <a:srcRect/>
          <a:stretch>
            <a:fillRect/>
          </a:stretch>
        </p:blipFill>
        <p:spPr bwMode="auto">
          <a:xfrm>
            <a:off x="4778236" y="6520375"/>
            <a:ext cx="1377296" cy="337625"/>
          </a:xfrm>
          <a:prstGeom prst="rect">
            <a:avLst/>
          </a:prstGeom>
          <a:noFill/>
          <a:ln w="9525">
            <a:noFill/>
            <a:miter lim="800000"/>
            <a:headEnd/>
            <a:tailEnd/>
          </a:ln>
          <a:effectLst/>
        </p:spPr>
      </p:pic>
      <p:pic>
        <p:nvPicPr>
          <p:cNvPr id="34" name="Picture 3"/>
          <p:cNvPicPr>
            <a:picLocks noChangeAspect="1" noChangeArrowheads="1"/>
          </p:cNvPicPr>
          <p:nvPr/>
        </p:nvPicPr>
        <p:blipFill>
          <a:blip r:embed="rId5"/>
          <a:srcRect/>
          <a:stretch>
            <a:fillRect/>
          </a:stretch>
        </p:blipFill>
        <p:spPr bwMode="auto">
          <a:xfrm>
            <a:off x="3206006" y="6520375"/>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63587" y="1943101"/>
            <a:ext cx="8420100" cy="930275"/>
          </a:xfrm>
        </p:spPr>
        <p:txBody>
          <a:bodyPr>
            <a:noAutofit/>
          </a:bodyPr>
          <a:lstStyle/>
          <a:p>
            <a:pPr algn="l"/>
            <a:r>
              <a:rPr lang="zh-CN" altLang="en-US" sz="2400" b="1" dirty="0" smtClean="0">
                <a:solidFill>
                  <a:srgbClr val="996633"/>
                </a:solidFill>
                <a:latin typeface="Times New Roman" pitchFamily="18" charset="0"/>
                <a:ea typeface="宋体" pitchFamily="2" charset="-122"/>
                <a:cs typeface="Times New Roman" pitchFamily="18" charset="0"/>
              </a:rPr>
              <a:t>中文翻译由中国庄禾投资友情提供。</a:t>
            </a:r>
            <a:r>
              <a:rPr lang="en-US" altLang="zh-CN" sz="2400" dirty="0" smtClean="0">
                <a:solidFill>
                  <a:srgbClr val="996633"/>
                </a:solidFill>
                <a:latin typeface="Times New Roman" pitchFamily="18" charset="0"/>
                <a:ea typeface="宋体" pitchFamily="2" charset="-122"/>
                <a:cs typeface="Times New Roman" pitchFamily="18" charset="0"/>
              </a:rPr>
              <a:t/>
            </a:r>
            <a:br>
              <a:rPr lang="en-US" altLang="zh-CN" sz="2400" dirty="0" smtClean="0">
                <a:solidFill>
                  <a:srgbClr val="996633"/>
                </a:solidFill>
                <a:latin typeface="Times New Roman" pitchFamily="18" charset="0"/>
                <a:ea typeface="宋体" pitchFamily="2" charset="-122"/>
                <a:cs typeface="Times New Roman" pitchFamily="18" charset="0"/>
              </a:rPr>
            </a:br>
            <a:r>
              <a:rPr lang="zh-CN" altLang="en-US" sz="1600" dirty="0" smtClean="0">
                <a:solidFill>
                  <a:srgbClr val="996633"/>
                </a:solidFill>
                <a:latin typeface="Times New Roman" pitchFamily="18" charset="0"/>
                <a:ea typeface="宋体" pitchFamily="2" charset="-122"/>
                <a:cs typeface="Times New Roman" pitchFamily="18" charset="0"/>
              </a:rPr>
              <a:t>由于译者时间精力有限，译文中难免有疏漏和不当之处，敬请批评指正。</a:t>
            </a:r>
            <a:r>
              <a:rPr lang="en-US" altLang="zh-CN" sz="2400" dirty="0" smtClean="0">
                <a:solidFill>
                  <a:srgbClr val="996633"/>
                </a:solidFill>
                <a:latin typeface="Times New Roman" pitchFamily="18" charset="0"/>
                <a:ea typeface="宋体" pitchFamily="2" charset="-122"/>
                <a:cs typeface="Times New Roman" pitchFamily="18" charset="0"/>
              </a:rPr>
              <a:t/>
            </a:r>
            <a:br>
              <a:rPr lang="en-US" altLang="zh-CN" sz="2400" dirty="0" smtClean="0">
                <a:solidFill>
                  <a:srgbClr val="996633"/>
                </a:solidFill>
                <a:latin typeface="Times New Roman" pitchFamily="18" charset="0"/>
                <a:ea typeface="宋体" pitchFamily="2" charset="-122"/>
                <a:cs typeface="Times New Roman" pitchFamily="18" charset="0"/>
              </a:rPr>
            </a:br>
            <a:r>
              <a:rPr lang="en-US" altLang="zh-CN" sz="2400" dirty="0" smtClean="0">
                <a:solidFill>
                  <a:srgbClr val="996633"/>
                </a:solidFill>
                <a:latin typeface="Times New Roman" pitchFamily="18" charset="0"/>
                <a:ea typeface="宋体" pitchFamily="2" charset="-122"/>
                <a:cs typeface="Times New Roman" pitchFamily="18" charset="0"/>
              </a:rPr>
              <a:t/>
            </a:r>
            <a:br>
              <a:rPr lang="en-US" altLang="zh-CN" sz="2400" dirty="0" smtClean="0">
                <a:solidFill>
                  <a:srgbClr val="996633"/>
                </a:solidFill>
                <a:latin typeface="Times New Roman" pitchFamily="18" charset="0"/>
                <a:ea typeface="宋体" pitchFamily="2" charset="-122"/>
                <a:cs typeface="Times New Roman" pitchFamily="18" charset="0"/>
              </a:rPr>
            </a:br>
            <a:r>
              <a:rPr lang="en-US" altLang="zh-CN" sz="2400" dirty="0" smtClean="0">
                <a:solidFill>
                  <a:srgbClr val="996633"/>
                </a:solidFill>
                <a:latin typeface="Times New Roman" pitchFamily="18" charset="0"/>
                <a:ea typeface="宋体" pitchFamily="2" charset="-122"/>
                <a:cs typeface="Times New Roman" pitchFamily="18" charset="0"/>
              </a:rPr>
              <a:t>Unofficial translation provided by China </a:t>
            </a:r>
            <a:r>
              <a:rPr lang="en-US" altLang="zh-CN" sz="2400" dirty="0" err="1" smtClean="0">
                <a:solidFill>
                  <a:srgbClr val="996633"/>
                </a:solidFill>
                <a:latin typeface="Times New Roman" pitchFamily="18" charset="0"/>
                <a:ea typeface="宋体" pitchFamily="2" charset="-122"/>
                <a:cs typeface="Times New Roman" pitchFamily="18" charset="0"/>
              </a:rPr>
              <a:t>Zhuanghe</a:t>
            </a:r>
            <a:r>
              <a:rPr lang="en-US" altLang="zh-CN" sz="2400" dirty="0" smtClean="0">
                <a:solidFill>
                  <a:srgbClr val="996633"/>
                </a:solidFill>
                <a:latin typeface="Times New Roman" pitchFamily="18" charset="0"/>
                <a:ea typeface="宋体" pitchFamily="2" charset="-122"/>
                <a:cs typeface="Times New Roman" pitchFamily="18" charset="0"/>
              </a:rPr>
              <a:t> Investment Consulting Co., Ltd. (CZH)</a:t>
            </a:r>
            <a:endParaRPr lang="zh-CN" altLang="en-US" sz="2400" dirty="0" smtClean="0">
              <a:solidFill>
                <a:srgbClr val="996633"/>
              </a:solidFill>
              <a:latin typeface="Times New Roman" pitchFamily="18" charset="0"/>
              <a:ea typeface="宋体" pitchFamily="2" charset="-122"/>
              <a:cs typeface="Times New Roman" pitchFamily="18" charset="0"/>
            </a:endParaRPr>
          </a:p>
        </p:txBody>
      </p:sp>
      <p:sp>
        <p:nvSpPr>
          <p:cNvPr id="52227" name="Text Box 4"/>
          <p:cNvSpPr txBox="1">
            <a:spLocks noChangeArrowheads="1"/>
          </p:cNvSpPr>
          <p:nvPr/>
        </p:nvSpPr>
        <p:spPr bwMode="auto">
          <a:xfrm>
            <a:off x="1356916" y="4086225"/>
            <a:ext cx="3842015" cy="1872330"/>
          </a:xfrm>
          <a:prstGeom prst="rect">
            <a:avLst/>
          </a:prstGeom>
          <a:noFill/>
          <a:ln w="12700" algn="ctr">
            <a:noFill/>
            <a:miter lim="800000"/>
            <a:headEnd/>
            <a:tailEnd/>
          </a:ln>
        </p:spPr>
        <p:txBody>
          <a:bodyPr lIns="113811" tIns="56907" rIns="113811" bIns="56907">
            <a:spAutoFit/>
          </a:bodyPr>
          <a:lstStyle/>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中国  北京 </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建国门内大街</a:t>
            </a:r>
            <a:r>
              <a:rPr lang="en-US" altLang="zh-CN" sz="1200" dirty="0">
                <a:solidFill>
                  <a:srgbClr val="996633"/>
                </a:solidFill>
                <a:latin typeface="Arial" charset="0"/>
                <a:ea typeface="宋体" pitchFamily="2" charset="-122"/>
              </a:rPr>
              <a:t>7</a:t>
            </a:r>
            <a:r>
              <a:rPr lang="zh-CN" altLang="en-US" sz="1200" dirty="0">
                <a:solidFill>
                  <a:srgbClr val="996633"/>
                </a:solidFill>
                <a:latin typeface="Arial" charset="0"/>
                <a:ea typeface="宋体" pitchFamily="2" charset="-122"/>
              </a:rPr>
              <a:t>号</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光华长安大厦</a:t>
            </a:r>
            <a:r>
              <a:rPr lang="en-US" altLang="zh-CN" sz="1200" dirty="0">
                <a:solidFill>
                  <a:srgbClr val="996633"/>
                </a:solidFill>
                <a:latin typeface="Arial" charset="0"/>
                <a:ea typeface="宋体" pitchFamily="2" charset="-122"/>
              </a:rPr>
              <a:t>A</a:t>
            </a:r>
            <a:r>
              <a:rPr lang="zh-CN" altLang="en-US" sz="1200" dirty="0">
                <a:solidFill>
                  <a:srgbClr val="996633"/>
                </a:solidFill>
                <a:latin typeface="Arial" charset="0"/>
                <a:ea typeface="宋体" pitchFamily="2" charset="-122"/>
              </a:rPr>
              <a:t>座</a:t>
            </a:r>
            <a:r>
              <a:rPr lang="en-US" altLang="zh-CN" sz="1200" dirty="0">
                <a:solidFill>
                  <a:srgbClr val="996633"/>
                </a:solidFill>
                <a:latin typeface="Arial" charset="0"/>
                <a:ea typeface="宋体" pitchFamily="2" charset="-122"/>
              </a:rPr>
              <a:t>307</a:t>
            </a:r>
            <a:r>
              <a:rPr lang="zh-CN" altLang="en-US" sz="1200" dirty="0">
                <a:solidFill>
                  <a:srgbClr val="996633"/>
                </a:solidFill>
                <a:latin typeface="Arial" charset="0"/>
                <a:ea typeface="宋体" pitchFamily="2" charset="-122"/>
              </a:rPr>
              <a:t>室</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邮编</a:t>
            </a:r>
            <a:r>
              <a:rPr lang="en-US" altLang="zh-CN" sz="1200" dirty="0">
                <a:solidFill>
                  <a:srgbClr val="996633"/>
                </a:solidFill>
                <a:latin typeface="Arial" charset="0"/>
                <a:ea typeface="宋体" pitchFamily="2" charset="-122"/>
              </a:rPr>
              <a:t>: 100005</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电话</a:t>
            </a:r>
            <a:r>
              <a:rPr lang="en-US" altLang="zh-CN" sz="1200" dirty="0">
                <a:solidFill>
                  <a:srgbClr val="996633"/>
                </a:solidFill>
                <a:latin typeface="Arial" charset="0"/>
                <a:ea typeface="宋体" pitchFamily="2" charset="-122"/>
              </a:rPr>
              <a:t>: +86 10 5911 1088</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传真</a:t>
            </a:r>
            <a:r>
              <a:rPr lang="en-US" altLang="zh-CN" sz="1200" dirty="0">
                <a:solidFill>
                  <a:srgbClr val="996633"/>
                </a:solidFill>
                <a:latin typeface="Arial" charset="0"/>
                <a:ea typeface="宋体" pitchFamily="2" charset="-122"/>
              </a:rPr>
              <a:t>: +86 10 5911 1089</a:t>
            </a:r>
          </a:p>
          <a:p>
            <a:pPr marL="742950" indent="-285750" algn="l">
              <a:lnSpc>
                <a:spcPct val="80000"/>
              </a:lnSpc>
              <a:spcBef>
                <a:spcPct val="40000"/>
              </a:spcBef>
              <a:buClr>
                <a:schemeClr val="accent2"/>
              </a:buClr>
              <a:buFont typeface="Wingdings" pitchFamily="2" charset="2"/>
              <a:buNone/>
            </a:pPr>
            <a:r>
              <a:rPr lang="zh-CN" altLang="en-US" sz="1200" dirty="0">
                <a:solidFill>
                  <a:srgbClr val="996633"/>
                </a:solidFill>
                <a:latin typeface="Arial" charset="0"/>
                <a:ea typeface="宋体" pitchFamily="2" charset="-122"/>
              </a:rPr>
              <a:t>联系</a:t>
            </a:r>
            <a:r>
              <a:rPr lang="en-US" altLang="zh-CN" sz="1200" dirty="0">
                <a:solidFill>
                  <a:srgbClr val="996633"/>
                </a:solidFill>
                <a:latin typeface="Arial" charset="0"/>
                <a:ea typeface="宋体" pitchFamily="2" charset="-122"/>
              </a:rPr>
              <a:t>: mzhong@chinazhuanghe.com</a:t>
            </a:r>
          </a:p>
          <a:p>
            <a:pPr marL="742950" indent="-285750" algn="l">
              <a:lnSpc>
                <a:spcPct val="80000"/>
              </a:lnSpc>
              <a:buClr>
                <a:schemeClr val="accent2"/>
              </a:buClr>
              <a:buFont typeface="Wingdings" pitchFamily="2" charset="2"/>
              <a:buNone/>
            </a:pPr>
            <a:endParaRPr lang="zh-CN" altLang="en-US" dirty="0">
              <a:solidFill>
                <a:srgbClr val="996633"/>
              </a:solidFill>
              <a:latin typeface="Arial" charset="0"/>
              <a:ea typeface="宋体" pitchFamily="2" charset="-122"/>
            </a:endParaRPr>
          </a:p>
        </p:txBody>
      </p:sp>
      <p:sp>
        <p:nvSpPr>
          <p:cNvPr id="52228" name="Text Box 5"/>
          <p:cNvSpPr txBox="1">
            <a:spLocks noChangeArrowheads="1"/>
          </p:cNvSpPr>
          <p:nvPr/>
        </p:nvSpPr>
        <p:spPr bwMode="auto">
          <a:xfrm>
            <a:off x="5634038" y="4067175"/>
            <a:ext cx="4447381" cy="1961585"/>
          </a:xfrm>
          <a:prstGeom prst="rect">
            <a:avLst/>
          </a:prstGeom>
          <a:noFill/>
          <a:ln w="12700" algn="ctr">
            <a:noFill/>
            <a:miter lim="800000"/>
            <a:headEnd/>
            <a:tailEnd/>
          </a:ln>
        </p:spPr>
        <p:txBody>
          <a:bodyPr wrap="square" lIns="113811" tIns="56907" rIns="113811" bIns="56907">
            <a:spAutoFit/>
          </a:bodyPr>
          <a:lstStyle/>
          <a:p>
            <a:pPr marL="742950" indent="-285750" algn="l">
              <a:lnSpc>
                <a:spcPct val="80000"/>
              </a:lnSpc>
              <a:spcBef>
                <a:spcPct val="40000"/>
              </a:spcBef>
              <a:buClr>
                <a:schemeClr val="accent2"/>
              </a:buClr>
            </a:pPr>
            <a:r>
              <a:rPr lang="zh-CN" altLang="en-US" sz="1200" dirty="0">
                <a:solidFill>
                  <a:srgbClr val="996633"/>
                </a:solidFill>
                <a:latin typeface="Arial" charset="0"/>
                <a:ea typeface="宋体" pitchFamily="2" charset="-122"/>
              </a:rPr>
              <a:t>英国  伦敦</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Add: 83 Baker Street, </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         London, W1U 6AG, </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         United Kingdom</a:t>
            </a:r>
          </a:p>
          <a:p>
            <a:pPr marL="742950" indent="-285750" algn="l">
              <a:lnSpc>
                <a:spcPct val="80000"/>
              </a:lnSpc>
              <a:spcBef>
                <a:spcPct val="40000"/>
              </a:spcBef>
              <a:buClr>
                <a:schemeClr val="accent2"/>
              </a:buClr>
            </a:pPr>
            <a:endParaRPr lang="en-US" altLang="zh-CN" sz="1200" dirty="0">
              <a:solidFill>
                <a:srgbClr val="996633"/>
              </a:solidFill>
              <a:latin typeface="Arial" charset="0"/>
              <a:ea typeface="宋体" pitchFamily="2" charset="-122"/>
            </a:endParaRP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Tel: +44 (0) 20 7034 7924 </a:t>
            </a:r>
          </a:p>
          <a:p>
            <a:pPr marL="742950" indent="-285750" algn="l">
              <a:lnSpc>
                <a:spcPct val="80000"/>
              </a:lnSpc>
              <a:spcBef>
                <a:spcPct val="40000"/>
              </a:spcBef>
              <a:buClr>
                <a:schemeClr val="accent2"/>
              </a:buClr>
            </a:pPr>
            <a:r>
              <a:rPr lang="en-US" altLang="zh-CN" sz="1200" dirty="0">
                <a:solidFill>
                  <a:srgbClr val="996633"/>
                </a:solidFill>
                <a:latin typeface="Arial" charset="0"/>
                <a:ea typeface="宋体" pitchFamily="2" charset="-122"/>
              </a:rPr>
              <a:t>Contact: fgao@chinazhuanghe.com</a:t>
            </a:r>
          </a:p>
          <a:p>
            <a:pPr marL="742950" indent="-285750" algn="l">
              <a:lnSpc>
                <a:spcPct val="80000"/>
              </a:lnSpc>
              <a:spcBef>
                <a:spcPct val="40000"/>
              </a:spcBef>
              <a:buClr>
                <a:schemeClr val="accent2"/>
              </a:buClr>
              <a:buFont typeface="Wingdings" pitchFamily="2" charset="2"/>
              <a:buNone/>
            </a:pPr>
            <a:endParaRPr lang="en-US" altLang="zh-CN" dirty="0">
              <a:solidFill>
                <a:srgbClr val="996633"/>
              </a:solidFill>
              <a:latin typeface="Arial" charset="0"/>
              <a:ea typeface="宋体" pitchFamily="2" charset="-122"/>
            </a:endParaRPr>
          </a:p>
        </p:txBody>
      </p:sp>
      <p:sp>
        <p:nvSpPr>
          <p:cNvPr id="52229" name="Line 11"/>
          <p:cNvSpPr>
            <a:spLocks noChangeShapeType="1"/>
          </p:cNvSpPr>
          <p:nvPr/>
        </p:nvSpPr>
        <p:spPr bwMode="auto">
          <a:xfrm rot="10800000" flipH="1">
            <a:off x="216694" y="6330950"/>
            <a:ext cx="9121775" cy="0"/>
          </a:xfrm>
          <a:prstGeom prst="line">
            <a:avLst/>
          </a:prstGeom>
          <a:noFill/>
          <a:ln w="9525">
            <a:solidFill>
              <a:srgbClr val="D2780A"/>
            </a:solidFill>
            <a:round/>
            <a:headEnd/>
            <a:tailEnd/>
          </a:ln>
        </p:spPr>
        <p:txBody>
          <a:bodyPr lIns="0" tIns="0" rIns="0" bIns="0"/>
          <a:lstStyle/>
          <a:p>
            <a:endParaRPr lang="zh-CN" altLang="en-US"/>
          </a:p>
        </p:txBody>
      </p:sp>
      <p:pic>
        <p:nvPicPr>
          <p:cNvPr id="52230" name="Picture 2"/>
          <p:cNvPicPr>
            <a:picLocks noChangeAspect="1" noChangeArrowheads="1"/>
          </p:cNvPicPr>
          <p:nvPr/>
        </p:nvPicPr>
        <p:blipFill>
          <a:blip r:embed="rId2"/>
          <a:srcRect/>
          <a:stretch>
            <a:fillRect/>
          </a:stretch>
        </p:blipFill>
        <p:spPr bwMode="auto">
          <a:xfrm>
            <a:off x="9025467" y="6359526"/>
            <a:ext cx="409310" cy="288925"/>
          </a:xfrm>
          <a:prstGeom prst="rect">
            <a:avLst/>
          </a:prstGeom>
          <a:noFill/>
          <a:ln w="9525">
            <a:noFill/>
            <a:miter lim="800000"/>
            <a:headEnd/>
            <a:tailEnd/>
          </a:ln>
        </p:spPr>
      </p:pic>
      <p:pic>
        <p:nvPicPr>
          <p:cNvPr id="52231" name="Picture 16" descr="GQ1"/>
          <p:cNvPicPr>
            <a:picLocks noChangeArrowheads="1"/>
          </p:cNvPicPr>
          <p:nvPr/>
        </p:nvPicPr>
        <p:blipFill>
          <a:blip r:embed="rId3"/>
          <a:srcRect/>
          <a:stretch>
            <a:fillRect/>
          </a:stretch>
        </p:blipFill>
        <p:spPr bwMode="auto">
          <a:xfrm>
            <a:off x="773906" y="4357688"/>
            <a:ext cx="963083" cy="887412"/>
          </a:xfrm>
          <a:prstGeom prst="rect">
            <a:avLst/>
          </a:prstGeom>
          <a:noFill/>
          <a:ln w="9525">
            <a:noFill/>
            <a:miter lim="800000"/>
            <a:headEnd/>
            <a:tailEnd/>
          </a:ln>
        </p:spPr>
      </p:pic>
      <p:pic>
        <p:nvPicPr>
          <p:cNvPr id="52232" name="Picture 17" descr="GQ2"/>
          <p:cNvPicPr>
            <a:picLocks noChangeArrowheads="1"/>
          </p:cNvPicPr>
          <p:nvPr/>
        </p:nvPicPr>
        <p:blipFill>
          <a:blip r:embed="rId4"/>
          <a:srcRect/>
          <a:stretch>
            <a:fillRect/>
          </a:stretch>
        </p:blipFill>
        <p:spPr bwMode="auto">
          <a:xfrm>
            <a:off x="5128419" y="4352925"/>
            <a:ext cx="963083" cy="889000"/>
          </a:xfrm>
          <a:prstGeom prst="rect">
            <a:avLst/>
          </a:prstGeom>
          <a:noFill/>
          <a:ln w="9525">
            <a:noFill/>
            <a:miter lim="800000"/>
            <a:headEnd/>
            <a:tailEnd/>
          </a:ln>
        </p:spPr>
      </p:pic>
      <p:pic>
        <p:nvPicPr>
          <p:cNvPr id="52233" name="Picture 4"/>
          <p:cNvPicPr>
            <a:picLocks noChangeAspect="1" noChangeArrowheads="1"/>
          </p:cNvPicPr>
          <p:nvPr/>
        </p:nvPicPr>
        <p:blipFill>
          <a:blip r:embed="rId5"/>
          <a:srcRect/>
          <a:stretch>
            <a:fillRect/>
          </a:stretch>
        </p:blipFill>
        <p:spPr bwMode="auto">
          <a:xfrm>
            <a:off x="1547813" y="571500"/>
            <a:ext cx="4137819" cy="723900"/>
          </a:xfrm>
          <a:prstGeom prst="rect">
            <a:avLst/>
          </a:prstGeom>
          <a:noFill/>
          <a:ln w="9525">
            <a:noFill/>
            <a:miter lim="800000"/>
            <a:headEnd/>
            <a:tailEnd/>
          </a:ln>
        </p:spPr>
      </p:pic>
      <p:pic>
        <p:nvPicPr>
          <p:cNvPr id="52234" name="Picture 1"/>
          <p:cNvPicPr>
            <a:picLocks noChangeAspect="1" noChangeArrowheads="1"/>
          </p:cNvPicPr>
          <p:nvPr/>
        </p:nvPicPr>
        <p:blipFill>
          <a:blip r:embed="rId6"/>
          <a:srcRect/>
          <a:stretch>
            <a:fillRect/>
          </a:stretch>
        </p:blipFill>
        <p:spPr bwMode="auto">
          <a:xfrm>
            <a:off x="696517" y="500064"/>
            <a:ext cx="1124744" cy="790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2</a:t>
            </a:fld>
            <a:endParaRPr lang="es-ES" smtClean="0"/>
          </a:p>
        </p:txBody>
      </p:sp>
      <p:sp>
        <p:nvSpPr>
          <p:cNvPr id="17412" name="Text Box 9"/>
          <p:cNvSpPr txBox="1">
            <a:spLocks noChangeArrowheads="1"/>
          </p:cNvSpPr>
          <p:nvPr/>
        </p:nvSpPr>
        <p:spPr bwMode="auto">
          <a:xfrm>
            <a:off x="354603" y="1263600"/>
            <a:ext cx="9196795" cy="3312445"/>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大量时间用于讨论移动平均的回测和优化，这两个过程的问题是它们可能会导致主观性和数据挖掘。</a:t>
            </a:r>
            <a:endParaRPr lang="en-US" sz="1400" b="0" u="none" dirty="0" smtClean="0">
              <a:solidFill>
                <a:srgbClr val="000099"/>
              </a:solidFill>
              <a:cs typeface="Arial" charset="0"/>
            </a:endParaRPr>
          </a:p>
          <a:p>
            <a:pPr marL="457200" indent="-457200" algn="l">
              <a:lnSpc>
                <a:spcPct val="150000"/>
              </a:lnSpc>
              <a:spcBef>
                <a:spcPct val="50000"/>
              </a:spcBef>
              <a:buFont typeface="Wingdings" pitchFamily="2" charset="2"/>
              <a:buChar char="§"/>
            </a:pPr>
            <a:r>
              <a:rPr lang="zh-CN" altLang="en-US" sz="1400" b="0" u="none" dirty="0" smtClean="0">
                <a:solidFill>
                  <a:srgbClr val="000099"/>
                </a:solidFill>
                <a:cs typeface="Arial" charset="0"/>
              </a:rPr>
              <a:t>因此，为了</a:t>
            </a:r>
            <a:r>
              <a:rPr lang="zh-CN" altLang="en-US" sz="1400" u="none" dirty="0" smtClean="0">
                <a:solidFill>
                  <a:srgbClr val="000099"/>
                </a:solidFill>
                <a:cs typeface="Arial" charset="0"/>
              </a:rPr>
              <a:t>保证客观性</a:t>
            </a:r>
            <a:r>
              <a:rPr lang="zh-CN" altLang="en-US" sz="1400" b="0" u="none" dirty="0" smtClean="0">
                <a:solidFill>
                  <a:srgbClr val="000099"/>
                </a:solidFill>
                <a:cs typeface="Arial" charset="0"/>
              </a:rPr>
              <a:t>，最好的方法就是坚持运用</a:t>
            </a:r>
            <a:r>
              <a:rPr lang="zh-CN" altLang="en-US" sz="1400" u="none" dirty="0" smtClean="0">
                <a:solidFill>
                  <a:srgbClr val="000099"/>
                </a:solidFill>
                <a:cs typeface="Arial" charset="0"/>
              </a:rPr>
              <a:t>约定俗成的</a:t>
            </a:r>
            <a:r>
              <a:rPr lang="zh-CN" altLang="en-US" sz="1400" b="0" u="none" dirty="0" smtClean="0">
                <a:solidFill>
                  <a:srgbClr val="000099"/>
                </a:solidFill>
                <a:cs typeface="Arial" charset="0"/>
              </a:rPr>
              <a:t>移动平均线。</a:t>
            </a:r>
            <a:endParaRPr lang="en-US" sz="1400" b="0" u="none" dirty="0" smtClean="0">
              <a:solidFill>
                <a:srgbClr val="000099"/>
              </a:solidFill>
              <a:cs typeface="Arial" charset="0"/>
            </a:endParaRPr>
          </a:p>
          <a:p>
            <a:pPr marL="457200" indent="-457200" algn="l">
              <a:lnSpc>
                <a:spcPct val="150000"/>
              </a:lnSpc>
              <a:spcBef>
                <a:spcPct val="50000"/>
              </a:spcBef>
              <a:buFont typeface="Wingdings" pitchFamily="2" charset="2"/>
              <a:buChar char="§"/>
            </a:pPr>
            <a:r>
              <a:rPr lang="zh-CN" altLang="en-US" sz="1400" b="0" u="none" dirty="0" smtClean="0">
                <a:solidFill>
                  <a:srgbClr val="000099"/>
                </a:solidFill>
                <a:cs typeface="Arial" charset="0"/>
              </a:rPr>
              <a:t>为了避免主观性，建议保证在整个图表的</a:t>
            </a:r>
            <a:r>
              <a:rPr lang="zh-CN" altLang="en-US" sz="1400" u="none" dirty="0" smtClean="0">
                <a:solidFill>
                  <a:srgbClr val="000099"/>
                </a:solidFill>
                <a:cs typeface="Arial" charset="0"/>
              </a:rPr>
              <a:t>时间框架</a:t>
            </a:r>
            <a:r>
              <a:rPr lang="zh-CN" altLang="en-US" sz="1400" b="0" u="none" dirty="0" smtClean="0">
                <a:solidFill>
                  <a:srgbClr val="000099"/>
                </a:solidFill>
                <a:cs typeface="Arial" charset="0"/>
              </a:rPr>
              <a:t>下保证周期是一个</a:t>
            </a:r>
            <a:r>
              <a:rPr lang="zh-CN" altLang="en-US" sz="1400" u="none" dirty="0" smtClean="0">
                <a:solidFill>
                  <a:srgbClr val="000099"/>
                </a:solidFill>
                <a:cs typeface="Arial" charset="0"/>
              </a:rPr>
              <a:t>常数</a:t>
            </a:r>
            <a:r>
              <a:rPr lang="zh-CN" altLang="en-US" sz="1400" b="0" u="none" dirty="0" smtClean="0">
                <a:solidFill>
                  <a:srgbClr val="000099"/>
                </a:solidFill>
                <a:cs typeface="Arial" charset="0"/>
              </a:rPr>
              <a:t>。</a:t>
            </a:r>
            <a:endParaRPr lang="en-US" sz="1400" b="0" u="none" dirty="0" smtClean="0">
              <a:solidFill>
                <a:srgbClr val="000099"/>
              </a:solidFill>
              <a:cs typeface="Arial" charset="0"/>
            </a:endParaRPr>
          </a:p>
          <a:p>
            <a:pPr marL="457200" indent="-457200" algn="l">
              <a:lnSpc>
                <a:spcPct val="150000"/>
              </a:lnSpc>
              <a:spcBef>
                <a:spcPct val="50000"/>
              </a:spcBef>
              <a:buFont typeface="Wingdings" pitchFamily="2" charset="2"/>
              <a:buChar char="§"/>
            </a:pPr>
            <a:r>
              <a:rPr lang="zh-CN" altLang="en-US" sz="1400" b="0" u="none" dirty="0" smtClean="0">
                <a:solidFill>
                  <a:srgbClr val="000099"/>
                </a:solidFill>
                <a:cs typeface="Arial" charset="0"/>
              </a:rPr>
              <a:t>在外汇分析中拥有良好历史记录的移动平均周期有：</a:t>
            </a:r>
            <a:endParaRPr lang="en-US" sz="1400" b="0" u="none" dirty="0" smtClean="0">
              <a:solidFill>
                <a:srgbClr val="000099"/>
              </a:solidFill>
              <a:cs typeface="Arial" charset="0"/>
            </a:endParaRPr>
          </a:p>
          <a:p>
            <a:pPr marL="1371600" lvl="2" indent="-457200" algn="l">
              <a:lnSpc>
                <a:spcPct val="150000"/>
              </a:lnSpc>
              <a:spcBef>
                <a:spcPct val="50000"/>
              </a:spcBef>
              <a:buFont typeface="Wingdings" pitchFamily="2" charset="2"/>
              <a:buChar char="Ø"/>
            </a:pPr>
            <a:r>
              <a:rPr lang="en-US" sz="1400" dirty="0" smtClean="0">
                <a:solidFill>
                  <a:srgbClr val="2E7E41"/>
                </a:solidFill>
                <a:cs typeface="Arial" charset="0"/>
              </a:rPr>
              <a:t>21</a:t>
            </a:r>
            <a:r>
              <a:rPr lang="en-US" altLang="zh-CN" sz="1400" dirty="0" smtClean="0">
                <a:solidFill>
                  <a:srgbClr val="2E7E41"/>
                </a:solidFill>
                <a:cs typeface="Arial" charset="0"/>
              </a:rPr>
              <a:t>-</a:t>
            </a:r>
            <a:r>
              <a:rPr lang="zh-CN" altLang="en-US" sz="1400" dirty="0" smtClean="0">
                <a:solidFill>
                  <a:srgbClr val="2E7E41"/>
                </a:solidFill>
                <a:cs typeface="Arial" charset="0"/>
              </a:rPr>
              <a:t>周期</a:t>
            </a:r>
            <a:r>
              <a:rPr lang="en-US" sz="1400" u="none" dirty="0" smtClean="0">
                <a:solidFill>
                  <a:srgbClr val="000099"/>
                </a:solidFill>
                <a:cs typeface="Arial" charset="0"/>
              </a:rPr>
              <a:t> - </a:t>
            </a:r>
            <a:r>
              <a:rPr lang="zh-CN" altLang="en-US" sz="1400" b="0" i="1" u="none" dirty="0" smtClean="0">
                <a:solidFill>
                  <a:srgbClr val="000099"/>
                </a:solidFill>
                <a:cs typeface="Arial" charset="0"/>
              </a:rPr>
              <a:t>斐波纳契数列的一部分 </a:t>
            </a:r>
            <a:r>
              <a:rPr lang="en-US" sz="1400" b="0" i="1" u="none" dirty="0" smtClean="0">
                <a:solidFill>
                  <a:srgbClr val="000099"/>
                </a:solidFill>
                <a:cs typeface="Arial" charset="0"/>
              </a:rPr>
              <a:t>(</a:t>
            </a:r>
            <a:r>
              <a:rPr lang="zh-CN" altLang="en-US" sz="1400" b="0" i="1" u="none" dirty="0" smtClean="0">
                <a:solidFill>
                  <a:srgbClr val="000099"/>
                </a:solidFill>
                <a:cs typeface="Arial" charset="0"/>
              </a:rPr>
              <a:t>参见下表</a:t>
            </a:r>
            <a:r>
              <a:rPr lang="en-US" sz="1400" b="0" i="1" u="none" dirty="0" smtClean="0">
                <a:solidFill>
                  <a:srgbClr val="000099"/>
                </a:solidFill>
                <a:cs typeface="Arial" charset="0"/>
              </a:rPr>
              <a:t>)</a:t>
            </a:r>
          </a:p>
          <a:p>
            <a:pPr marL="1371600" lvl="2" indent="-457200" algn="l">
              <a:lnSpc>
                <a:spcPct val="150000"/>
              </a:lnSpc>
              <a:spcBef>
                <a:spcPct val="50000"/>
              </a:spcBef>
              <a:buFont typeface="Wingdings" pitchFamily="2" charset="2"/>
              <a:buChar char="Ø"/>
            </a:pPr>
            <a:r>
              <a:rPr lang="en-US" sz="1400" dirty="0" smtClean="0">
                <a:solidFill>
                  <a:srgbClr val="2E7E41"/>
                </a:solidFill>
                <a:cs typeface="Arial" charset="0"/>
              </a:rPr>
              <a:t>55</a:t>
            </a:r>
            <a:r>
              <a:rPr lang="en-US" altLang="zh-CN" sz="1400" dirty="0" smtClean="0">
                <a:solidFill>
                  <a:srgbClr val="2E7E41"/>
                </a:solidFill>
                <a:cs typeface="Arial" charset="0"/>
              </a:rPr>
              <a:t>-</a:t>
            </a:r>
            <a:r>
              <a:rPr lang="zh-CN" altLang="en-US" sz="1400" dirty="0" smtClean="0">
                <a:solidFill>
                  <a:srgbClr val="2E7E41"/>
                </a:solidFill>
                <a:cs typeface="Arial" charset="0"/>
              </a:rPr>
              <a:t>周期</a:t>
            </a:r>
            <a:r>
              <a:rPr lang="en-US" sz="1400" u="none" dirty="0" smtClean="0">
                <a:solidFill>
                  <a:srgbClr val="000099"/>
                </a:solidFill>
                <a:cs typeface="Arial" charset="0"/>
              </a:rPr>
              <a:t> -</a:t>
            </a:r>
            <a:r>
              <a:rPr lang="zh-CN" altLang="en-US" sz="1400" b="0" i="1" u="none" dirty="0" smtClean="0">
                <a:solidFill>
                  <a:srgbClr val="000099"/>
                </a:solidFill>
                <a:cs typeface="Arial" charset="0"/>
              </a:rPr>
              <a:t>斐波纳契数列的一部分 </a:t>
            </a:r>
            <a:r>
              <a:rPr lang="en-US" sz="1400" b="0" i="1" u="none" dirty="0" smtClean="0">
                <a:solidFill>
                  <a:srgbClr val="000099"/>
                </a:solidFill>
                <a:cs typeface="Arial" charset="0"/>
              </a:rPr>
              <a:t>(</a:t>
            </a:r>
            <a:r>
              <a:rPr lang="zh-CN" altLang="en-US" sz="1400" b="0" i="1" u="none" dirty="0" smtClean="0">
                <a:solidFill>
                  <a:srgbClr val="000099"/>
                </a:solidFill>
                <a:cs typeface="Arial" charset="0"/>
              </a:rPr>
              <a:t>参见下表</a:t>
            </a:r>
            <a:r>
              <a:rPr lang="en-US" sz="1400" b="0" i="1" u="none" dirty="0" smtClean="0">
                <a:solidFill>
                  <a:srgbClr val="000099"/>
                </a:solidFill>
                <a:cs typeface="Arial" charset="0"/>
              </a:rPr>
              <a:t>), </a:t>
            </a:r>
            <a:r>
              <a:rPr lang="zh-CN" altLang="en-US" sz="1400" b="0" i="1" u="none" dirty="0" smtClean="0">
                <a:solidFill>
                  <a:srgbClr val="000099"/>
                </a:solidFill>
                <a:cs typeface="Arial" charset="0"/>
              </a:rPr>
              <a:t>最为有用的一个周期，尤其常用于外汇分析</a:t>
            </a:r>
            <a:endParaRPr lang="en-US" sz="1400" b="0" i="1" u="none" dirty="0" smtClean="0">
              <a:solidFill>
                <a:srgbClr val="000099"/>
              </a:solidFill>
              <a:cs typeface="Arial" charset="0"/>
            </a:endParaRPr>
          </a:p>
          <a:p>
            <a:pPr marL="1371600" lvl="2" indent="-457200" algn="l">
              <a:lnSpc>
                <a:spcPct val="150000"/>
              </a:lnSpc>
              <a:spcBef>
                <a:spcPct val="50000"/>
              </a:spcBef>
              <a:buFont typeface="Wingdings" pitchFamily="2" charset="2"/>
              <a:buChar char="Ø"/>
            </a:pPr>
            <a:r>
              <a:rPr lang="en-US" sz="1400" dirty="0" smtClean="0">
                <a:solidFill>
                  <a:srgbClr val="2E7E41"/>
                </a:solidFill>
                <a:cs typeface="Arial" charset="0"/>
              </a:rPr>
              <a:t>100</a:t>
            </a:r>
            <a:r>
              <a:rPr lang="en-US" altLang="zh-CN" sz="1400" dirty="0" smtClean="0">
                <a:solidFill>
                  <a:srgbClr val="2E7E41"/>
                </a:solidFill>
                <a:cs typeface="Arial" charset="0"/>
              </a:rPr>
              <a:t>-</a:t>
            </a:r>
            <a:r>
              <a:rPr lang="zh-CN" altLang="en-US" sz="1400" dirty="0" smtClean="0">
                <a:solidFill>
                  <a:srgbClr val="2E7E41"/>
                </a:solidFill>
                <a:cs typeface="Arial" charset="0"/>
              </a:rPr>
              <a:t>周期</a:t>
            </a:r>
            <a:r>
              <a:rPr lang="en-US" sz="1400" b="0" i="1" u="none" dirty="0" smtClean="0">
                <a:solidFill>
                  <a:srgbClr val="2E7E41"/>
                </a:solidFill>
                <a:cs typeface="Arial" charset="0"/>
              </a:rPr>
              <a:t> </a:t>
            </a:r>
            <a:r>
              <a:rPr lang="en-US" sz="1400" b="0" i="1" u="none" dirty="0" smtClean="0">
                <a:solidFill>
                  <a:srgbClr val="000080"/>
                </a:solidFill>
                <a:cs typeface="Arial" charset="0"/>
              </a:rPr>
              <a:t>– </a:t>
            </a:r>
            <a:r>
              <a:rPr lang="zh-CN" altLang="en-US" sz="1400" b="0" i="1" u="none" dirty="0" smtClean="0">
                <a:solidFill>
                  <a:srgbClr val="000080"/>
                </a:solidFill>
                <a:cs typeface="Arial" charset="0"/>
              </a:rPr>
              <a:t>市场接受的标准</a:t>
            </a:r>
            <a:endParaRPr lang="en-US" sz="1400" b="0" i="1" u="none" dirty="0" smtClean="0">
              <a:solidFill>
                <a:srgbClr val="000080"/>
              </a:solidFill>
              <a:cs typeface="Arial" charset="0"/>
            </a:endParaRPr>
          </a:p>
          <a:p>
            <a:pPr marL="1371600" lvl="2" indent="-457200" algn="l">
              <a:lnSpc>
                <a:spcPct val="150000"/>
              </a:lnSpc>
              <a:spcBef>
                <a:spcPct val="50000"/>
              </a:spcBef>
              <a:buFont typeface="Wingdings" pitchFamily="2" charset="2"/>
              <a:buChar char="Ø"/>
            </a:pPr>
            <a:r>
              <a:rPr lang="en-US" sz="1400" dirty="0" smtClean="0">
                <a:solidFill>
                  <a:srgbClr val="2E7E41"/>
                </a:solidFill>
                <a:cs typeface="Arial" charset="0"/>
              </a:rPr>
              <a:t>200</a:t>
            </a:r>
            <a:r>
              <a:rPr lang="en-US" altLang="zh-CN" sz="1400" dirty="0" smtClean="0">
                <a:solidFill>
                  <a:srgbClr val="2E7E41"/>
                </a:solidFill>
                <a:cs typeface="Arial" charset="0"/>
              </a:rPr>
              <a:t>-</a:t>
            </a:r>
            <a:r>
              <a:rPr lang="zh-CN" altLang="en-US" sz="1400" dirty="0" smtClean="0">
                <a:solidFill>
                  <a:srgbClr val="2E7E41"/>
                </a:solidFill>
                <a:cs typeface="Arial" charset="0"/>
              </a:rPr>
              <a:t>周期</a:t>
            </a:r>
            <a:r>
              <a:rPr lang="en-US" sz="1400" u="none" dirty="0" smtClean="0">
                <a:solidFill>
                  <a:srgbClr val="000099"/>
                </a:solidFill>
                <a:cs typeface="Arial" charset="0"/>
              </a:rPr>
              <a:t> </a:t>
            </a:r>
            <a:r>
              <a:rPr lang="en-US" altLang="en-US" sz="1400" b="0" i="1" u="none" dirty="0" smtClean="0">
                <a:solidFill>
                  <a:srgbClr val="000080"/>
                </a:solidFill>
                <a:cs typeface="Arial" charset="0"/>
              </a:rPr>
              <a:t>– </a:t>
            </a:r>
            <a:r>
              <a:rPr lang="zh-CN" altLang="en-US" sz="1400" b="0" i="1" u="none" dirty="0" smtClean="0">
                <a:solidFill>
                  <a:srgbClr val="000080"/>
                </a:solidFill>
                <a:cs typeface="Arial" charset="0"/>
              </a:rPr>
              <a:t>市场接受的长期标准</a:t>
            </a:r>
            <a:endParaRPr lang="en-US" altLang="en-US" sz="1400" b="0" i="1" u="none" dirty="0" smtClean="0">
              <a:solidFill>
                <a:srgbClr val="000080"/>
              </a:solidFill>
              <a:cs typeface="Arial" charset="0"/>
            </a:endParaRPr>
          </a:p>
        </p:txBody>
      </p:sp>
      <p:sp>
        <p:nvSpPr>
          <p:cNvPr id="17417" name="Text Box 7"/>
          <p:cNvSpPr txBox="1">
            <a:spLocks noChangeArrowheads="1"/>
          </p:cNvSpPr>
          <p:nvPr/>
        </p:nvSpPr>
        <p:spPr bwMode="auto">
          <a:xfrm>
            <a:off x="2494756" y="5013576"/>
            <a:ext cx="4916488" cy="1031051"/>
          </a:xfrm>
          <a:prstGeom prst="rect">
            <a:avLst/>
          </a:prstGeom>
          <a:solidFill>
            <a:srgbClr val="C9C9FF"/>
          </a:solidFill>
          <a:ln w="19050">
            <a:solidFill>
              <a:schemeClr val="accent1"/>
            </a:solidFill>
            <a:miter lim="800000"/>
            <a:headEnd/>
            <a:tailEnd/>
          </a:ln>
        </p:spPr>
        <p:txBody>
          <a:bodyPr>
            <a:spAutoFit/>
          </a:bodyPr>
          <a:lstStyle/>
          <a:p>
            <a:pPr>
              <a:spcBef>
                <a:spcPct val="50000"/>
              </a:spcBef>
            </a:pPr>
            <a:r>
              <a:rPr lang="zh-CN" altLang="en-US" sz="1400" u="none" dirty="0" smtClean="0">
                <a:solidFill>
                  <a:schemeClr val="accent1"/>
                </a:solidFill>
              </a:rPr>
              <a:t>斐波纳契数列中的每一个数字都是前二个数字的和，假设数列开始于</a:t>
            </a:r>
            <a:r>
              <a:rPr lang="en-US" altLang="zh-CN" sz="1400" u="none" dirty="0" smtClean="0">
                <a:solidFill>
                  <a:schemeClr val="accent1"/>
                </a:solidFill>
              </a:rPr>
              <a:t>0, 1</a:t>
            </a:r>
            <a:r>
              <a:rPr lang="zh-CN" altLang="en-US" sz="1400" u="none" dirty="0" smtClean="0">
                <a:solidFill>
                  <a:schemeClr val="accent1"/>
                </a:solidFill>
              </a:rPr>
              <a:t>。</a:t>
            </a:r>
            <a:endParaRPr lang="en-GB" sz="1400" u="none" dirty="0">
              <a:solidFill>
                <a:schemeClr val="accent1"/>
              </a:solidFill>
            </a:endParaRPr>
          </a:p>
          <a:p>
            <a:pPr>
              <a:spcBef>
                <a:spcPct val="50000"/>
              </a:spcBef>
            </a:pPr>
            <a:r>
              <a:rPr lang="en-GB" sz="2200" u="none" dirty="0" smtClean="0">
                <a:solidFill>
                  <a:schemeClr val="accent1"/>
                </a:solidFill>
              </a:rPr>
              <a:t>0</a:t>
            </a:r>
            <a:r>
              <a:rPr lang="en-GB" sz="2200" u="none" dirty="0">
                <a:solidFill>
                  <a:schemeClr val="accent1"/>
                </a:solidFill>
              </a:rPr>
              <a:t>, 1, 1, 2, 3, 5, 8, 13, </a:t>
            </a:r>
            <a:r>
              <a:rPr lang="en-GB" sz="2200" u="none" dirty="0">
                <a:solidFill>
                  <a:srgbClr val="2E7E41"/>
                </a:solidFill>
              </a:rPr>
              <a:t>21</a:t>
            </a:r>
            <a:r>
              <a:rPr lang="en-GB" sz="2200" u="none" dirty="0">
                <a:solidFill>
                  <a:schemeClr val="accent1"/>
                </a:solidFill>
              </a:rPr>
              <a:t>, 34, </a:t>
            </a:r>
            <a:r>
              <a:rPr lang="en-GB" sz="2200" u="none" dirty="0">
                <a:solidFill>
                  <a:srgbClr val="2E7E41"/>
                </a:solidFill>
              </a:rPr>
              <a:t>55</a:t>
            </a:r>
            <a:r>
              <a:rPr lang="en-GB" sz="2200" u="none" dirty="0">
                <a:solidFill>
                  <a:schemeClr val="accent1"/>
                </a:solidFill>
              </a:rPr>
              <a:t>, 89….</a:t>
            </a: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简单移动平均</a:t>
            </a:r>
            <a:r>
              <a:rPr lang="en-GB" u="none" kern="0" dirty="0" smtClean="0">
                <a:latin typeface="Calibri" pitchFamily="34" charset="0"/>
              </a:rPr>
              <a:t>: </a:t>
            </a:r>
            <a:r>
              <a:rPr lang="zh-CN" altLang="en-US" u="none" kern="0" dirty="0" smtClean="0">
                <a:latin typeface="Calibri" pitchFamily="34" charset="0"/>
              </a:rPr>
              <a:t>基本原则</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1"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15"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pic>
        <p:nvPicPr>
          <p:cNvPr id="35" name="Picture 2"/>
          <p:cNvPicPr>
            <a:picLocks noChangeAspect="1" noChangeArrowheads="1"/>
          </p:cNvPicPr>
          <p:nvPr/>
        </p:nvPicPr>
        <p:blipFill>
          <a:blip r:embed="rId5"/>
          <a:srcRect/>
          <a:stretch>
            <a:fillRect/>
          </a:stretch>
        </p:blipFill>
        <p:spPr bwMode="auto">
          <a:xfrm>
            <a:off x="8064360" y="6343650"/>
            <a:ext cx="1377296" cy="337625"/>
          </a:xfrm>
          <a:prstGeom prst="rect">
            <a:avLst/>
          </a:prstGeom>
          <a:noFill/>
          <a:ln w="9525">
            <a:noFill/>
            <a:miter lim="800000"/>
            <a:headEnd/>
            <a:tailEnd/>
          </a:ln>
          <a:effectLst/>
        </p:spPr>
      </p:pic>
      <p:pic>
        <p:nvPicPr>
          <p:cNvPr id="36" name="Picture 3"/>
          <p:cNvPicPr>
            <a:picLocks noChangeAspect="1" noChangeArrowheads="1"/>
          </p:cNvPicPr>
          <p:nvPr/>
        </p:nvPicPr>
        <p:blipFill>
          <a:blip r:embed="rId6"/>
          <a:srcRect/>
          <a:stretch>
            <a:fillRect/>
          </a:stretch>
        </p:blipFill>
        <p:spPr bwMode="auto">
          <a:xfrm>
            <a:off x="6492130" y="6343650"/>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p:spPr>
        <p:txBody>
          <a:bodyPr/>
          <a:lstStyle/>
          <a:p>
            <a:pPr defTabSz="839788"/>
            <a:fld id="{320ADC2C-E545-4B45-A289-5BE3709FD0BB}" type="slidenum">
              <a:rPr lang="es-ES" smtClean="0"/>
              <a:pPr defTabSz="839788"/>
              <a:t>3</a:t>
            </a:fld>
            <a:endParaRPr lang="es-ES" smtClean="0"/>
          </a:p>
        </p:txBody>
      </p:sp>
      <p:sp>
        <p:nvSpPr>
          <p:cNvPr id="16389" name="Rectangle 4"/>
          <p:cNvSpPr>
            <a:spLocks noChangeArrowheads="1"/>
          </p:cNvSpPr>
          <p:nvPr/>
        </p:nvSpPr>
        <p:spPr bwMode="auto">
          <a:xfrm>
            <a:off x="360363" y="1389063"/>
            <a:ext cx="9545637" cy="369887"/>
          </a:xfrm>
          <a:prstGeom prst="rect">
            <a:avLst/>
          </a:prstGeom>
          <a:noFill/>
          <a:ln w="9525">
            <a:noFill/>
            <a:miter lim="800000"/>
            <a:headEnd/>
            <a:tailEnd/>
          </a:ln>
        </p:spPr>
        <p:txBody>
          <a:bodyPr lIns="0" tIns="40603" rIns="78085" bIns="40603"/>
          <a:lstStyle/>
          <a:p>
            <a:pPr algn="l" defTabSz="977900" eaLnBrk="0" hangingPunct="0">
              <a:lnSpc>
                <a:spcPts val="1800"/>
              </a:lnSpc>
            </a:pPr>
            <a:endParaRPr lang="en-US" sz="1800" u="none" dirty="0">
              <a:solidFill>
                <a:schemeClr val="accent1"/>
              </a:solidFill>
            </a:endParaRPr>
          </a:p>
        </p:txBody>
      </p:sp>
      <p:sp>
        <p:nvSpPr>
          <p:cNvPr id="16387" name="Text Box 2"/>
          <p:cNvSpPr txBox="1">
            <a:spLocks noChangeArrowheads="1"/>
          </p:cNvSpPr>
          <p:nvPr/>
        </p:nvSpPr>
        <p:spPr bwMode="auto">
          <a:xfrm>
            <a:off x="384175" y="1263600"/>
            <a:ext cx="3470275" cy="2558393"/>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u="none" dirty="0" smtClean="0">
                <a:solidFill>
                  <a:srgbClr val="000099"/>
                </a:solidFill>
                <a:cs typeface="Arial" charset="0"/>
              </a:rPr>
              <a:t>可利用其它类型的市场基准点（上一个最高点、最低点等），计算移动平均线作为支撑位和阻力位。</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因此，尤其在高于或低于移动平均线的交易持续较长的时期后，市场收盘价穿过某一均线是很值得注意的（在下一页会作详细讨论）。</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当市场进行</a:t>
            </a:r>
            <a:r>
              <a:rPr lang="zh-CN" altLang="en-US" sz="1400" u="none" dirty="0" smtClean="0">
                <a:solidFill>
                  <a:srgbClr val="000099"/>
                </a:solidFill>
                <a:cs typeface="Arial" charset="0"/>
              </a:rPr>
              <a:t>区间交易</a:t>
            </a:r>
            <a:r>
              <a:rPr lang="zh-CN" altLang="en-US" sz="1400" b="0" u="none" dirty="0" smtClean="0">
                <a:solidFill>
                  <a:srgbClr val="000099"/>
                </a:solidFill>
                <a:cs typeface="Arial" charset="0"/>
              </a:rPr>
              <a:t>时，收盘价穿过移动平均线的意义就没有那么重大。</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endParaRPr lang="en-US" sz="1400" b="0" u="none" dirty="0">
              <a:solidFill>
                <a:srgbClr val="000099"/>
              </a:solidFill>
              <a:cs typeface="Arial" charset="0"/>
            </a:endParaRPr>
          </a:p>
        </p:txBody>
      </p:sp>
      <p:sp>
        <p:nvSpPr>
          <p:cNvPr id="16391"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sp>
        <p:nvSpPr>
          <p:cNvPr id="16392" name="Line 7"/>
          <p:cNvSpPr>
            <a:spLocks noChangeShapeType="1"/>
          </p:cNvSpPr>
          <p:nvPr/>
        </p:nvSpPr>
        <p:spPr bwMode="auto">
          <a:xfrm>
            <a:off x="315913" y="4881427"/>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16393" name="Text Box 8"/>
          <p:cNvSpPr txBox="1">
            <a:spLocks noChangeArrowheads="1"/>
          </p:cNvSpPr>
          <p:nvPr/>
        </p:nvSpPr>
        <p:spPr bwMode="auto">
          <a:xfrm>
            <a:off x="384175" y="5008427"/>
            <a:ext cx="3470275" cy="727122"/>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en-US" sz="1400" u="none" dirty="0" smtClean="0">
                <a:solidFill>
                  <a:srgbClr val="2E7E41"/>
                </a:solidFill>
                <a:cs typeface="Arial" charset="0"/>
              </a:rPr>
              <a:t>55</a:t>
            </a:r>
            <a:r>
              <a:rPr lang="zh-CN" altLang="en-US" sz="1400" u="none" dirty="0" smtClean="0">
                <a:solidFill>
                  <a:srgbClr val="2E7E41"/>
                </a:solidFill>
                <a:cs typeface="Arial" charset="0"/>
              </a:rPr>
              <a:t>周</a:t>
            </a:r>
            <a:r>
              <a:rPr lang="zh-CN" altLang="en-US" sz="1400" b="0" u="none" dirty="0" smtClean="0">
                <a:solidFill>
                  <a:srgbClr val="2E7E41"/>
                </a:solidFill>
                <a:cs typeface="Arial" charset="0"/>
              </a:rPr>
              <a:t>移动平均线在过去几十年钟对欧洲美元一直是一个重要的基准点；</a:t>
            </a:r>
            <a:r>
              <a:rPr lang="en-US" altLang="zh-CN" sz="1400" u="none" dirty="0" smtClean="0">
                <a:solidFill>
                  <a:srgbClr val="2E7E41"/>
                </a:solidFill>
                <a:cs typeface="Arial" charset="0"/>
              </a:rPr>
              <a:t>55</a:t>
            </a:r>
            <a:r>
              <a:rPr lang="zh-CN" altLang="en-US" sz="1400" u="none" dirty="0" smtClean="0">
                <a:solidFill>
                  <a:srgbClr val="2E7E41"/>
                </a:solidFill>
                <a:cs typeface="Arial" charset="0"/>
              </a:rPr>
              <a:t>天</a:t>
            </a:r>
            <a:r>
              <a:rPr lang="zh-CN" altLang="en-US" sz="1400" b="0" u="none" dirty="0" smtClean="0">
                <a:solidFill>
                  <a:srgbClr val="2E7E41"/>
                </a:solidFill>
                <a:cs typeface="Arial" charset="0"/>
              </a:rPr>
              <a:t>移动平均也十分有用。</a:t>
            </a:r>
            <a:endParaRPr lang="en-US" sz="1400" b="0" u="none" dirty="0">
              <a:solidFill>
                <a:srgbClr val="2E7E41"/>
              </a:solidFill>
              <a:cs typeface="Arial" charset="0"/>
            </a:endParaRPr>
          </a:p>
        </p:txBody>
      </p:sp>
      <p:grpSp>
        <p:nvGrpSpPr>
          <p:cNvPr id="11" name="Group 10"/>
          <p:cNvGrpSpPr/>
          <p:nvPr/>
        </p:nvGrpSpPr>
        <p:grpSpPr>
          <a:xfrm>
            <a:off x="8197721" y="349312"/>
            <a:ext cx="1381707" cy="666000"/>
            <a:chOff x="8197721" y="349312"/>
            <a:chExt cx="1381707" cy="666000"/>
          </a:xfrm>
        </p:grpSpPr>
        <p:pic>
          <p:nvPicPr>
            <p:cNvPr id="12"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13"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sp>
        <p:nvSpPr>
          <p:cNvPr id="14" name="Title 1"/>
          <p:cNvSpPr txBox="1">
            <a:spLocks/>
          </p:cNvSpPr>
          <p:nvPr/>
        </p:nvSpPr>
        <p:spPr>
          <a:xfrm>
            <a:off x="1027500" y="519486"/>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简单移动平均</a:t>
            </a:r>
            <a:r>
              <a:rPr lang="en-GB" u="none" kern="0" dirty="0" smtClean="0">
                <a:latin typeface="Calibri" pitchFamily="34" charset="0"/>
              </a:rPr>
              <a:t>: </a:t>
            </a:r>
            <a:r>
              <a:rPr lang="zh-CN" altLang="en-US" u="none" kern="0" dirty="0" smtClean="0">
                <a:latin typeface="Calibri" pitchFamily="34" charset="0"/>
              </a:rPr>
              <a:t>支撑位和阻力位</a:t>
            </a:r>
            <a:r>
              <a:rPr lang="en-GB" u="none" kern="0" dirty="0" smtClean="0">
                <a:latin typeface="Calibri" pitchFamily="34" charset="0"/>
              </a:rPr>
              <a:t>…</a:t>
            </a:r>
            <a:endParaRPr lang="en-GB" u="none" kern="0" dirty="0">
              <a:latin typeface="Calibri" pitchFamily="34" charset="0"/>
            </a:endParaRPr>
          </a:p>
          <a:p>
            <a:pPr marL="0" marR="0" lvl="0" indent="0" algn="just" defTabSz="714375" rtl="0" eaLnBrk="0" fontAlgn="base" latinLnBrk="0" hangingPunct="0">
              <a:lnSpc>
                <a:spcPct val="100000"/>
              </a:lnSpc>
              <a:spcBef>
                <a:spcPct val="60000"/>
              </a:spcBef>
              <a:spcAft>
                <a:spcPct val="0"/>
              </a:spcAft>
              <a:buClr>
                <a:schemeClr val="accent1"/>
              </a:buClr>
              <a:buSzTx/>
              <a:tabLst/>
              <a:defRPr/>
            </a:pPr>
            <a:endParaRPr kumimoji="0" lang="en-GB" sz="2000" i="0" u="none" strike="noStrike" kern="0" cap="none" spc="0" normalizeH="0" baseline="0" noProof="0" dirty="0">
              <a:ln>
                <a:noFill/>
              </a:ln>
              <a:effectLst/>
              <a:uLnTx/>
              <a:uFillTx/>
              <a:latin typeface="Calibri" pitchFamily="34" charset="0"/>
            </a:endParaRPr>
          </a:p>
        </p:txBody>
      </p:sp>
      <p:cxnSp>
        <p:nvCxnSpPr>
          <p:cNvPr id="15" name="Straight Connector 14"/>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17" name="Group 16"/>
          <p:cNvGrpSpPr/>
          <p:nvPr/>
        </p:nvGrpSpPr>
        <p:grpSpPr>
          <a:xfrm>
            <a:off x="284399" y="349312"/>
            <a:ext cx="666000" cy="666000"/>
            <a:chOff x="347134" y="360363"/>
            <a:chExt cx="672884" cy="662400"/>
          </a:xfrm>
        </p:grpSpPr>
        <p:sp>
          <p:nvSpPr>
            <p:cNvPr id="18"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9" name="Group 21"/>
            <p:cNvGrpSpPr/>
            <p:nvPr/>
          </p:nvGrpSpPr>
          <p:grpSpPr>
            <a:xfrm>
              <a:off x="380317" y="403839"/>
              <a:ext cx="599144" cy="248876"/>
              <a:chOff x="380317" y="403839"/>
              <a:chExt cx="599144" cy="248876"/>
            </a:xfrm>
          </p:grpSpPr>
          <p:sp>
            <p:nvSpPr>
              <p:cNvPr id="20"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0"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pic>
        <p:nvPicPr>
          <p:cNvPr id="16396" name="Picture 12"/>
          <p:cNvPicPr>
            <a:picLocks noChangeArrowheads="1"/>
          </p:cNvPicPr>
          <p:nvPr/>
        </p:nvPicPr>
        <p:blipFill>
          <a:blip r:embed="rId4" cstate="print"/>
          <a:srcRect/>
          <a:stretch>
            <a:fillRect/>
          </a:stretch>
        </p:blipFill>
        <p:spPr bwMode="auto">
          <a:xfrm>
            <a:off x="3999428" y="1263600"/>
            <a:ext cx="5580000" cy="3960000"/>
          </a:xfrm>
          <a:prstGeom prst="rect">
            <a:avLst/>
          </a:prstGeom>
          <a:noFill/>
          <a:ln w="38100" cap="flat" cmpd="sng" algn="ctr">
            <a:noFill/>
            <a:prstDash val="solid"/>
            <a:miter lim="800000"/>
            <a:headEnd type="none" w="sm" len="sm"/>
            <a:tailEnd type="none" w="med" len="med"/>
          </a:ln>
        </p:spPr>
      </p:pic>
      <p:pic>
        <p:nvPicPr>
          <p:cNvPr id="31" name="Picture 2"/>
          <p:cNvPicPr>
            <a:picLocks noChangeAspect="1" noChangeArrowheads="1"/>
          </p:cNvPicPr>
          <p:nvPr/>
        </p:nvPicPr>
        <p:blipFill>
          <a:blip r:embed="rId5"/>
          <a:srcRect/>
          <a:stretch>
            <a:fillRect/>
          </a:stretch>
        </p:blipFill>
        <p:spPr bwMode="auto">
          <a:xfrm>
            <a:off x="8021498" y="6343650"/>
            <a:ext cx="1377296" cy="337625"/>
          </a:xfrm>
          <a:prstGeom prst="rect">
            <a:avLst/>
          </a:prstGeom>
          <a:noFill/>
          <a:ln w="9525">
            <a:noFill/>
            <a:miter lim="800000"/>
            <a:headEnd/>
            <a:tailEnd/>
          </a:ln>
          <a:effectLst/>
        </p:spPr>
      </p:pic>
      <p:pic>
        <p:nvPicPr>
          <p:cNvPr id="32" name="Picture 3"/>
          <p:cNvPicPr>
            <a:picLocks noChangeAspect="1" noChangeArrowheads="1"/>
          </p:cNvPicPr>
          <p:nvPr/>
        </p:nvPicPr>
        <p:blipFill>
          <a:blip r:embed="rId6"/>
          <a:srcRect/>
          <a:stretch>
            <a:fillRect/>
          </a:stretch>
        </p:blipFill>
        <p:spPr bwMode="auto">
          <a:xfrm>
            <a:off x="6449268" y="6343650"/>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4</a:t>
            </a:fld>
            <a:endParaRPr lang="es-ES" smtClean="0"/>
          </a:p>
        </p:txBody>
      </p:sp>
      <p:sp>
        <p:nvSpPr>
          <p:cNvPr id="17412" name="Text Box 9"/>
          <p:cNvSpPr txBox="1">
            <a:spLocks noChangeArrowheads="1"/>
          </p:cNvSpPr>
          <p:nvPr/>
        </p:nvSpPr>
        <p:spPr bwMode="auto">
          <a:xfrm>
            <a:off x="354603" y="1263600"/>
            <a:ext cx="3470400" cy="2019784"/>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市场</a:t>
            </a:r>
            <a:r>
              <a:rPr lang="zh-CN" altLang="en-US" sz="1400" u="none" dirty="0" smtClean="0">
                <a:solidFill>
                  <a:srgbClr val="000099"/>
                </a:solidFill>
                <a:cs typeface="Arial" charset="0"/>
              </a:rPr>
              <a:t>趋势不会匀速渐变，</a:t>
            </a:r>
            <a:r>
              <a:rPr lang="zh-CN" altLang="en-US" sz="1400" b="0" u="none" dirty="0" smtClean="0">
                <a:solidFill>
                  <a:srgbClr val="000099"/>
                </a:solidFill>
                <a:cs typeface="Arial" charset="0"/>
              </a:rPr>
              <a:t>换句话说，横向整理期或趋势减弱并不意味着趋势的结束。</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要谨记这一点，</a:t>
            </a:r>
            <a:r>
              <a:rPr lang="zh-CN" altLang="en-US" sz="1400" u="none" dirty="0" smtClean="0">
                <a:solidFill>
                  <a:srgbClr val="000099"/>
                </a:solidFill>
                <a:cs typeface="Arial" charset="0"/>
              </a:rPr>
              <a:t>突破简单线性趋势线常常会给出错误的信号</a:t>
            </a:r>
            <a:r>
              <a:rPr lang="zh-CN" altLang="en-US" sz="1400" b="0" u="none" dirty="0" smtClean="0">
                <a:solidFill>
                  <a:srgbClr val="000099"/>
                </a:solidFill>
                <a:cs typeface="Arial" charset="0"/>
              </a:rPr>
              <a:t>，因为这些突破可能只是发生在整理期。</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而</a:t>
            </a:r>
            <a:r>
              <a:rPr lang="zh-CN" altLang="en-US" sz="1400" u="none" dirty="0" smtClean="0">
                <a:solidFill>
                  <a:srgbClr val="000099"/>
                </a:solidFill>
                <a:cs typeface="Arial" charset="0"/>
              </a:rPr>
              <a:t>移动平均的倾斜度终将适应</a:t>
            </a:r>
            <a:r>
              <a:rPr lang="zh-CN" altLang="en-US" sz="1400" b="0" u="none" dirty="0" smtClean="0">
                <a:solidFill>
                  <a:srgbClr val="000099"/>
                </a:solidFill>
                <a:cs typeface="Arial" charset="0"/>
              </a:rPr>
              <a:t>（上升</a:t>
            </a:r>
            <a:r>
              <a:rPr lang="en-US" altLang="zh-CN" sz="1400" b="0" u="none" dirty="0" smtClean="0">
                <a:solidFill>
                  <a:srgbClr val="000099"/>
                </a:solidFill>
                <a:cs typeface="Arial" charset="0"/>
              </a:rPr>
              <a:t>/</a:t>
            </a:r>
            <a:r>
              <a:rPr lang="zh-CN" altLang="en-US" sz="1400" b="0" u="none" dirty="0" smtClean="0">
                <a:solidFill>
                  <a:srgbClr val="000099"/>
                </a:solidFill>
                <a:cs typeface="Arial" charset="0"/>
              </a:rPr>
              <a:t>下降）潜在的价格行为趋势。</a:t>
            </a:r>
            <a:endParaRPr lang="en-US" sz="1400" b="0" u="none" dirty="0" smtClean="0">
              <a:solidFill>
                <a:srgbClr val="000099"/>
              </a:solidFill>
              <a:cs typeface="Arial" charset="0"/>
            </a:endParaRP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简单移动平均</a:t>
            </a:r>
            <a:r>
              <a:rPr lang="en-GB" u="none" kern="0" dirty="0" smtClean="0">
                <a:latin typeface="Calibri" pitchFamily="34" charset="0"/>
              </a:rPr>
              <a:t>: </a:t>
            </a:r>
            <a:r>
              <a:rPr lang="zh-CN" altLang="en-US" u="none" kern="0" dirty="0" smtClean="0">
                <a:latin typeface="Calibri" pitchFamily="34" charset="0"/>
              </a:rPr>
              <a:t>为什么优于简单趋势</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35" name="Line 7"/>
          <p:cNvSpPr>
            <a:spLocks noChangeShapeType="1"/>
          </p:cNvSpPr>
          <p:nvPr/>
        </p:nvSpPr>
        <p:spPr bwMode="auto">
          <a:xfrm>
            <a:off x="315913" y="5122871"/>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6" name="Text Box 8"/>
          <p:cNvSpPr txBox="1">
            <a:spLocks noChangeArrowheads="1"/>
          </p:cNvSpPr>
          <p:nvPr/>
        </p:nvSpPr>
        <p:spPr bwMode="auto">
          <a:xfrm>
            <a:off x="384175" y="5282239"/>
            <a:ext cx="3470275" cy="942566"/>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en-GB" sz="1400" u="none" dirty="0" smtClean="0">
                <a:solidFill>
                  <a:srgbClr val="2E7E41"/>
                </a:solidFill>
                <a:cs typeface="Arial" charset="0"/>
              </a:rPr>
              <a:t>55</a:t>
            </a:r>
            <a:r>
              <a:rPr lang="zh-CN" altLang="en-US" sz="1400" u="none" dirty="0" smtClean="0">
                <a:solidFill>
                  <a:srgbClr val="2E7E41"/>
                </a:solidFill>
                <a:cs typeface="Arial" charset="0"/>
              </a:rPr>
              <a:t>周</a:t>
            </a:r>
            <a:r>
              <a:rPr lang="zh-CN" altLang="en-US" sz="1400" b="0" u="none" dirty="0" smtClean="0">
                <a:solidFill>
                  <a:srgbClr val="2E7E41"/>
                </a:solidFill>
                <a:cs typeface="Arial" charset="0"/>
              </a:rPr>
              <a:t>的移动平均并未在</a:t>
            </a:r>
            <a:r>
              <a:rPr lang="en-US" altLang="zh-CN" sz="1400" b="0" u="none" dirty="0" smtClean="0">
                <a:solidFill>
                  <a:srgbClr val="2E7E41"/>
                </a:solidFill>
                <a:cs typeface="Arial" charset="0"/>
              </a:rPr>
              <a:t>04</a:t>
            </a:r>
            <a:r>
              <a:rPr lang="zh-CN" altLang="en-US" sz="1400" b="0" u="none" dirty="0" smtClean="0">
                <a:solidFill>
                  <a:srgbClr val="2E7E41"/>
                </a:solidFill>
                <a:cs typeface="Arial" charset="0"/>
              </a:rPr>
              <a:t>年中期给出美元指数的错误拐点信号，但从</a:t>
            </a:r>
            <a:r>
              <a:rPr lang="en-US" altLang="zh-CN" sz="1400" b="0" u="none" dirty="0" smtClean="0">
                <a:solidFill>
                  <a:srgbClr val="2E7E41"/>
                </a:solidFill>
                <a:cs typeface="Arial" charset="0"/>
              </a:rPr>
              <a:t>02</a:t>
            </a:r>
            <a:r>
              <a:rPr lang="zh-CN" altLang="en-US" sz="1400" b="0" u="none" dirty="0" smtClean="0">
                <a:solidFill>
                  <a:srgbClr val="2E7E41"/>
                </a:solidFill>
                <a:cs typeface="Arial" charset="0"/>
              </a:rPr>
              <a:t>年高点的简单趋势来看，却会产生误导。</a:t>
            </a:r>
            <a:endParaRPr lang="en-US" sz="1400" b="0" u="none" dirty="0">
              <a:solidFill>
                <a:srgbClr val="2E7E41"/>
              </a:solidFill>
              <a:cs typeface="Arial" charset="0"/>
            </a:endParaRPr>
          </a:p>
        </p:txBody>
      </p:sp>
      <p:pic>
        <p:nvPicPr>
          <p:cNvPr id="74756" name="Picture 4"/>
          <p:cNvPicPr>
            <a:picLocks noChangeArrowheads="1"/>
          </p:cNvPicPr>
          <p:nvPr/>
        </p:nvPicPr>
        <p:blipFill>
          <a:blip r:embed="rId5" cstate="print"/>
          <a:srcRect/>
          <a:stretch>
            <a:fillRect/>
          </a:stretch>
        </p:blipFill>
        <p:spPr bwMode="auto">
          <a:xfrm>
            <a:off x="3999428" y="1263600"/>
            <a:ext cx="5580000" cy="3960000"/>
          </a:xfrm>
          <a:prstGeom prst="rect">
            <a:avLst/>
          </a:prstGeom>
          <a:noFill/>
          <a:ln w="38100" cap="flat" cmpd="sng" algn="ctr">
            <a:noFill/>
            <a:prstDash val="solid"/>
            <a:miter lim="800000"/>
            <a:headEnd type="none" w="sm" len="sm"/>
            <a:tailEnd type="none" w="med" len="med"/>
          </a:ln>
        </p:spPr>
      </p:pic>
      <p:sp>
        <p:nvSpPr>
          <p:cNvPr id="37" name="Rectangle 36"/>
          <p:cNvSpPr/>
          <p:nvPr/>
        </p:nvSpPr>
        <p:spPr bwMode="auto">
          <a:xfrm>
            <a:off x="6959149" y="3528127"/>
            <a:ext cx="1003413" cy="744468"/>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38"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39" name="Picture 2"/>
          <p:cNvPicPr>
            <a:picLocks noChangeAspect="1" noChangeArrowheads="1"/>
          </p:cNvPicPr>
          <p:nvPr/>
        </p:nvPicPr>
        <p:blipFill>
          <a:blip r:embed="rId6"/>
          <a:srcRect/>
          <a:stretch>
            <a:fillRect/>
          </a:stretch>
        </p:blipFill>
        <p:spPr bwMode="auto">
          <a:xfrm>
            <a:off x="8185804" y="6372225"/>
            <a:ext cx="1377296" cy="337625"/>
          </a:xfrm>
          <a:prstGeom prst="rect">
            <a:avLst/>
          </a:prstGeom>
          <a:noFill/>
          <a:ln w="9525">
            <a:noFill/>
            <a:miter lim="800000"/>
            <a:headEnd/>
            <a:tailEnd/>
          </a:ln>
          <a:effectLst/>
        </p:spPr>
      </p:pic>
      <p:pic>
        <p:nvPicPr>
          <p:cNvPr id="40" name="Picture 3"/>
          <p:cNvPicPr>
            <a:picLocks noChangeAspect="1" noChangeArrowheads="1"/>
          </p:cNvPicPr>
          <p:nvPr/>
        </p:nvPicPr>
        <p:blipFill>
          <a:blip r:embed="rId7"/>
          <a:srcRect/>
          <a:stretch>
            <a:fillRect/>
          </a:stretch>
        </p:blipFill>
        <p:spPr bwMode="auto">
          <a:xfrm>
            <a:off x="6613574" y="6372225"/>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5</a:t>
            </a:fld>
            <a:endParaRPr lang="es-ES" smtClean="0"/>
          </a:p>
        </p:txBody>
      </p:sp>
      <p:sp>
        <p:nvSpPr>
          <p:cNvPr id="17412" name="Text Box 9"/>
          <p:cNvSpPr txBox="1">
            <a:spLocks noChangeArrowheads="1"/>
          </p:cNvSpPr>
          <p:nvPr/>
        </p:nvSpPr>
        <p:spPr bwMode="auto">
          <a:xfrm>
            <a:off x="354603" y="1263600"/>
            <a:ext cx="3570034" cy="1804340"/>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除了仅仅作为阻力位和支撑位以外，移动平均还可以提供大量其它信息。</a:t>
            </a:r>
            <a:endParaRPr lang="en-US" sz="1400" b="0" u="none" dirty="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衍生物分析当中最有用</a:t>
            </a:r>
            <a:r>
              <a:rPr lang="en-US" altLang="zh-CN" sz="1400" b="0" u="none" dirty="0" smtClean="0">
                <a:solidFill>
                  <a:srgbClr val="000099"/>
                </a:solidFill>
                <a:cs typeface="Arial" charset="0"/>
              </a:rPr>
              <a:t>/</a:t>
            </a:r>
            <a:r>
              <a:rPr lang="zh-CN" altLang="en-US" sz="1400" b="0" u="none" dirty="0" smtClean="0">
                <a:solidFill>
                  <a:srgbClr val="000099"/>
                </a:solidFill>
                <a:cs typeface="Arial" charset="0"/>
              </a:rPr>
              <a:t>最有趣的一种是观察市场处于某一条移动平均线以上或以下</a:t>
            </a:r>
            <a:r>
              <a:rPr lang="zh-CN" altLang="en-US" sz="1400" u="none" dirty="0" smtClean="0">
                <a:solidFill>
                  <a:srgbClr val="000099"/>
                </a:solidFill>
                <a:cs typeface="Arial" charset="0"/>
              </a:rPr>
              <a:t>一连有多少个周期</a:t>
            </a:r>
            <a:r>
              <a:rPr lang="zh-CN" altLang="en-US" sz="1400" b="0" u="none" dirty="0" smtClean="0">
                <a:solidFill>
                  <a:srgbClr val="000099"/>
                </a:solidFill>
                <a:cs typeface="Arial" charset="0"/>
              </a:rPr>
              <a:t>。</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在外汇分析领域，这类分析通常使用的移动平均周期是</a:t>
            </a:r>
            <a:r>
              <a:rPr lang="en-US" altLang="zh-CN" sz="1400" b="0" u="none" dirty="0" smtClean="0">
                <a:solidFill>
                  <a:srgbClr val="000099"/>
                </a:solidFill>
                <a:cs typeface="Arial" charset="0"/>
              </a:rPr>
              <a:t>55</a:t>
            </a:r>
            <a:r>
              <a:rPr lang="zh-CN" altLang="en-US" sz="1400" b="0" u="none" dirty="0" smtClean="0">
                <a:solidFill>
                  <a:srgbClr val="000099"/>
                </a:solidFill>
                <a:cs typeface="Arial" charset="0"/>
              </a:rPr>
              <a:t>天。</a:t>
            </a:r>
            <a:endParaRPr lang="en-US" sz="1400" b="0" u="none" dirty="0" smtClean="0">
              <a:solidFill>
                <a:srgbClr val="000099"/>
              </a:solidFill>
              <a:cs typeface="Arial" charset="0"/>
            </a:endParaRP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简单移动平均</a:t>
            </a:r>
            <a:r>
              <a:rPr lang="en-GB" u="none" kern="0" dirty="0" smtClean="0">
                <a:latin typeface="Calibri" pitchFamily="34" charset="0"/>
              </a:rPr>
              <a:t>: </a:t>
            </a:r>
            <a:r>
              <a:rPr lang="zh-CN" altLang="en-US" u="none" kern="0" dirty="0" smtClean="0">
                <a:latin typeface="Calibri" pitchFamily="34" charset="0"/>
              </a:rPr>
              <a:t>位于平均线以上</a:t>
            </a:r>
            <a:r>
              <a:rPr lang="en-US" altLang="zh-CN" u="none" kern="0" dirty="0" smtClean="0">
                <a:latin typeface="Calibri" pitchFamily="34" charset="0"/>
              </a:rPr>
              <a:t>/</a:t>
            </a:r>
            <a:r>
              <a:rPr lang="zh-CN" altLang="en-US" u="none" kern="0" dirty="0" smtClean="0">
                <a:latin typeface="Calibri" pitchFamily="34" charset="0"/>
              </a:rPr>
              <a:t>以下的周期</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35" name="Line 7"/>
          <p:cNvSpPr>
            <a:spLocks noChangeShapeType="1"/>
          </p:cNvSpPr>
          <p:nvPr/>
        </p:nvSpPr>
        <p:spPr bwMode="auto">
          <a:xfrm>
            <a:off x="354602" y="4177423"/>
            <a:ext cx="3549600" cy="0"/>
          </a:xfrm>
          <a:prstGeom prst="line">
            <a:avLst/>
          </a:prstGeom>
          <a:noFill/>
          <a:ln w="6350">
            <a:solidFill>
              <a:schemeClr val="bg2"/>
            </a:solidFill>
            <a:round/>
            <a:headEnd type="none" w="sm" len="sm"/>
            <a:tailEnd/>
          </a:ln>
        </p:spPr>
        <p:txBody>
          <a:bodyPr wrap="square" lIns="90000" tIns="46800" rIns="90000" bIns="46800">
            <a:spAutoFit/>
          </a:bodyPr>
          <a:lstStyle/>
          <a:p>
            <a:endParaRPr lang="en-GB"/>
          </a:p>
        </p:txBody>
      </p:sp>
      <p:sp>
        <p:nvSpPr>
          <p:cNvPr id="36" name="Text Box 8"/>
          <p:cNvSpPr txBox="1">
            <a:spLocks noChangeArrowheads="1"/>
          </p:cNvSpPr>
          <p:nvPr/>
        </p:nvSpPr>
        <p:spPr bwMode="auto">
          <a:xfrm>
            <a:off x="354600" y="4255864"/>
            <a:ext cx="3489117" cy="1481175"/>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2E7E41"/>
                </a:solidFill>
                <a:cs typeface="Arial" charset="0"/>
              </a:rPr>
              <a:t>关于“第二轮量化宽松”的传言四起，美债收益重挫。</a:t>
            </a:r>
            <a:endParaRPr lang="en-GB" sz="1400" b="0" u="none" dirty="0" smtClean="0">
              <a:solidFill>
                <a:srgbClr val="2E7E41"/>
              </a:solidFill>
              <a:cs typeface="Arial" charset="0"/>
            </a:endParaRPr>
          </a:p>
          <a:p>
            <a:pPr marL="457200" indent="-457200" algn="l">
              <a:spcBef>
                <a:spcPct val="50000"/>
              </a:spcBef>
              <a:buFont typeface="Wingdings" pitchFamily="2" charset="2"/>
              <a:buChar char="§"/>
            </a:pPr>
            <a:r>
              <a:rPr lang="zh-CN" altLang="en-US" sz="1400" b="0" u="none" dirty="0" smtClean="0">
                <a:solidFill>
                  <a:srgbClr val="2E7E41"/>
                </a:solidFill>
                <a:cs typeface="Arial" charset="0"/>
              </a:rPr>
              <a:t>就在正式宣布“第二轮量化宽松”之前，连续多日美债收益都位于其</a:t>
            </a:r>
            <a:r>
              <a:rPr lang="en-US" altLang="zh-CN" sz="1400" b="0" u="none" dirty="0" smtClean="0">
                <a:solidFill>
                  <a:srgbClr val="2E7E41"/>
                </a:solidFill>
                <a:cs typeface="Arial" charset="0"/>
              </a:rPr>
              <a:t>55</a:t>
            </a:r>
            <a:r>
              <a:rPr lang="zh-CN" altLang="en-US" sz="1400" b="0" u="none" dirty="0" smtClean="0">
                <a:solidFill>
                  <a:srgbClr val="2E7E41"/>
                </a:solidFill>
                <a:cs typeface="Arial" charset="0"/>
              </a:rPr>
              <a:t>天移动平均线以下；官方消息发布之后，美债收益随之大幅跳涨。</a:t>
            </a:r>
            <a:endParaRPr lang="en-US" sz="1400" b="0" u="none" dirty="0">
              <a:solidFill>
                <a:srgbClr val="2E7E41"/>
              </a:solidFill>
              <a:cs typeface="Arial" charset="0"/>
            </a:endParaRPr>
          </a:p>
        </p:txBody>
      </p:sp>
      <p:sp>
        <p:nvSpPr>
          <p:cNvPr id="37" name="Rectangle 36"/>
          <p:cNvSpPr/>
          <p:nvPr/>
        </p:nvSpPr>
        <p:spPr bwMode="auto">
          <a:xfrm>
            <a:off x="8496636" y="1788339"/>
            <a:ext cx="1003413" cy="744468"/>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38" name="Text Box 6"/>
          <p:cNvSpPr txBox="1">
            <a:spLocks noChangeArrowheads="1"/>
          </p:cNvSpPr>
          <p:nvPr/>
        </p:nvSpPr>
        <p:spPr bwMode="auto">
          <a:xfrm>
            <a:off x="5253694" y="664368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75778" name="Picture 2"/>
          <p:cNvPicPr>
            <a:picLocks noChangeArrowheads="1"/>
          </p:cNvPicPr>
          <p:nvPr/>
        </p:nvPicPr>
        <p:blipFill>
          <a:blip r:embed="rId3" cstate="print"/>
          <a:srcRect/>
          <a:stretch>
            <a:fillRect/>
          </a:stretch>
        </p:blipFill>
        <p:spPr bwMode="auto">
          <a:xfrm>
            <a:off x="3999428" y="1263600"/>
            <a:ext cx="5580000" cy="3960000"/>
          </a:xfrm>
          <a:prstGeom prst="rect">
            <a:avLst/>
          </a:prstGeom>
          <a:noFill/>
          <a:ln w="38100" cap="flat" cmpd="sng" algn="ctr">
            <a:noFill/>
            <a:prstDash val="solid"/>
            <a:miter lim="800000"/>
            <a:headEnd type="none" w="sm" len="sm"/>
            <a:tailEnd type="none" w="med" len="med"/>
          </a:ln>
        </p:spPr>
      </p:pic>
      <p:grpSp>
        <p:nvGrpSpPr>
          <p:cNvPr id="39" name="Group 14"/>
          <p:cNvGrpSpPr/>
          <p:nvPr/>
        </p:nvGrpSpPr>
        <p:grpSpPr>
          <a:xfrm>
            <a:off x="8197721" y="349312"/>
            <a:ext cx="1381707" cy="666000"/>
            <a:chOff x="8197721" y="349312"/>
            <a:chExt cx="1381707" cy="666000"/>
          </a:xfrm>
        </p:grpSpPr>
        <p:pic>
          <p:nvPicPr>
            <p:cNvPr id="40" name="Picture 26" descr="met_tubes_sm_2a.jpg"/>
            <p:cNvPicPr>
              <a:picLocks/>
            </p:cNvPicPr>
            <p:nvPr/>
          </p:nvPicPr>
          <p:blipFill>
            <a:blip r:embed="rId4" cstate="print"/>
            <a:stretch>
              <a:fillRect/>
            </a:stretch>
          </p:blipFill>
          <p:spPr bwMode="auto">
            <a:xfrm>
              <a:off x="8913428" y="349312"/>
              <a:ext cx="666000" cy="666000"/>
            </a:xfrm>
            <a:prstGeom prst="rect">
              <a:avLst/>
            </a:prstGeom>
            <a:noFill/>
            <a:ln w="9525">
              <a:noFill/>
              <a:miter lim="800000"/>
              <a:headEnd/>
              <a:tailEnd/>
            </a:ln>
          </p:spPr>
        </p:pic>
        <p:pic>
          <p:nvPicPr>
            <p:cNvPr id="41" name="Picture 27" descr="met_tubes_sm_2b.jpg"/>
            <p:cNvPicPr>
              <a:picLocks/>
            </p:cNvPicPr>
            <p:nvPr/>
          </p:nvPicPr>
          <p:blipFill>
            <a:blip r:embed="rId5" cstate="print"/>
            <a:stretch>
              <a:fillRect/>
            </a:stretch>
          </p:blipFill>
          <p:spPr bwMode="auto">
            <a:xfrm>
              <a:off x="8197721" y="349312"/>
              <a:ext cx="666000" cy="666000"/>
            </a:xfrm>
            <a:prstGeom prst="rect">
              <a:avLst/>
            </a:prstGeom>
            <a:noFill/>
            <a:ln w="9525">
              <a:noFill/>
              <a:miter lim="800000"/>
              <a:headEnd/>
              <a:tailEnd/>
            </a:ln>
          </p:spPr>
        </p:pic>
      </p:grpSp>
      <p:sp>
        <p:nvSpPr>
          <p:cNvPr id="44"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42" name="Picture 2"/>
          <p:cNvPicPr>
            <a:picLocks noChangeAspect="1" noChangeArrowheads="1"/>
          </p:cNvPicPr>
          <p:nvPr/>
        </p:nvPicPr>
        <p:blipFill>
          <a:blip r:embed="rId6"/>
          <a:srcRect/>
          <a:stretch>
            <a:fillRect/>
          </a:stretch>
        </p:blipFill>
        <p:spPr bwMode="auto">
          <a:xfrm>
            <a:off x="8057217" y="6300788"/>
            <a:ext cx="1377296" cy="337625"/>
          </a:xfrm>
          <a:prstGeom prst="rect">
            <a:avLst/>
          </a:prstGeom>
          <a:noFill/>
          <a:ln w="9525">
            <a:noFill/>
            <a:miter lim="800000"/>
            <a:headEnd/>
            <a:tailEnd/>
          </a:ln>
          <a:effectLst/>
        </p:spPr>
      </p:pic>
      <p:pic>
        <p:nvPicPr>
          <p:cNvPr id="43" name="Picture 3"/>
          <p:cNvPicPr>
            <a:picLocks noChangeAspect="1" noChangeArrowheads="1"/>
          </p:cNvPicPr>
          <p:nvPr/>
        </p:nvPicPr>
        <p:blipFill>
          <a:blip r:embed="rId7"/>
          <a:srcRect/>
          <a:stretch>
            <a:fillRect/>
          </a:stretch>
        </p:blipFill>
        <p:spPr bwMode="auto">
          <a:xfrm>
            <a:off x="6484987" y="6300788"/>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rrowheads="1"/>
          </p:cNvPicPr>
          <p:nvPr/>
        </p:nvPicPr>
        <p:blipFill>
          <a:blip r:embed="rId3" cstate="print"/>
          <a:srcRect/>
          <a:stretch>
            <a:fillRect/>
          </a:stretch>
        </p:blipFill>
        <p:spPr bwMode="auto">
          <a:xfrm>
            <a:off x="3999428" y="1263600"/>
            <a:ext cx="5580000" cy="3960000"/>
          </a:xfrm>
          <a:prstGeom prst="rect">
            <a:avLst/>
          </a:prstGeom>
          <a:noFill/>
          <a:ln w="38100" cap="flat" cmpd="sng" algn="ctr">
            <a:noFill/>
            <a:prstDash val="solid"/>
            <a:miter lim="800000"/>
            <a:headEnd type="none" w="sm" len="sm"/>
            <a:tailEnd type="none" w="med" len="med"/>
          </a:ln>
        </p:spPr>
      </p:pic>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6</a:t>
            </a:fld>
            <a:endParaRPr lang="es-ES" smtClean="0"/>
          </a:p>
        </p:txBody>
      </p:sp>
      <p:sp>
        <p:nvSpPr>
          <p:cNvPr id="17412" name="Text Box 9"/>
          <p:cNvSpPr txBox="1">
            <a:spLocks noChangeArrowheads="1"/>
          </p:cNvSpPr>
          <p:nvPr/>
        </p:nvSpPr>
        <p:spPr bwMode="auto">
          <a:xfrm>
            <a:off x="354603" y="1263600"/>
            <a:ext cx="3470400" cy="1696618"/>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另一个相似的“延伸（</a:t>
            </a:r>
            <a:r>
              <a:rPr lang="en-US" altLang="zh-CN" sz="1400" b="0" u="none" dirty="0" smtClean="0">
                <a:solidFill>
                  <a:srgbClr val="000099"/>
                </a:solidFill>
                <a:cs typeface="Arial" charset="0"/>
              </a:rPr>
              <a:t>stretched</a:t>
            </a:r>
            <a:r>
              <a:rPr lang="zh-CN" altLang="en-US" sz="1400" b="0" u="none" dirty="0" smtClean="0">
                <a:solidFill>
                  <a:srgbClr val="000099"/>
                </a:solidFill>
                <a:cs typeface="Arial" charset="0"/>
              </a:rPr>
              <a:t>）”指标是移动平均原理派生的一项技术指标，即</a:t>
            </a:r>
            <a:r>
              <a:rPr lang="zh-CN" altLang="en-US" sz="1400" u="none" dirty="0" smtClean="0">
                <a:solidFill>
                  <a:srgbClr val="000099"/>
                </a:solidFill>
                <a:cs typeface="Arial" charset="0"/>
              </a:rPr>
              <a:t>市场高于或低于该移动平均百分之几</a:t>
            </a:r>
            <a:r>
              <a:rPr lang="zh-CN" altLang="en-US" sz="1400" b="0" u="none" dirty="0" smtClean="0">
                <a:solidFill>
                  <a:srgbClr val="000099"/>
                </a:solidFill>
                <a:cs typeface="Arial" charset="0"/>
              </a:rPr>
              <a:t>。</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在计算高于</a:t>
            </a:r>
            <a:r>
              <a:rPr lang="en-US" altLang="zh-CN" sz="1400" b="0" u="none" dirty="0" smtClean="0">
                <a:solidFill>
                  <a:srgbClr val="000099"/>
                </a:solidFill>
                <a:cs typeface="Arial" charset="0"/>
              </a:rPr>
              <a:t>/</a:t>
            </a:r>
            <a:r>
              <a:rPr lang="zh-CN" altLang="en-US" sz="1400" b="0" u="none" dirty="0" smtClean="0">
                <a:solidFill>
                  <a:srgbClr val="000099"/>
                </a:solidFill>
                <a:cs typeface="Arial" charset="0"/>
              </a:rPr>
              <a:t>低于移动平均的连续周期数时，会再次用到</a:t>
            </a:r>
            <a:r>
              <a:rPr lang="en-US" altLang="zh-CN" sz="1400" u="none" dirty="0" smtClean="0">
                <a:solidFill>
                  <a:srgbClr val="000099"/>
                </a:solidFill>
                <a:cs typeface="Arial" charset="0"/>
              </a:rPr>
              <a:t>55</a:t>
            </a:r>
            <a:r>
              <a:rPr lang="zh-CN" altLang="en-US" sz="1400" u="none" dirty="0" smtClean="0">
                <a:solidFill>
                  <a:srgbClr val="000099"/>
                </a:solidFill>
                <a:cs typeface="Arial" charset="0"/>
              </a:rPr>
              <a:t>天移动平均</a:t>
            </a:r>
            <a:r>
              <a:rPr lang="zh-CN" altLang="en-US" sz="1400" b="0" u="none" dirty="0" smtClean="0">
                <a:solidFill>
                  <a:srgbClr val="000099"/>
                </a:solidFill>
                <a:cs typeface="Arial" charset="0"/>
              </a:rPr>
              <a:t>，作为这一研究的基础。</a:t>
            </a:r>
            <a:endParaRPr lang="en-US" sz="1400" b="0" u="none" dirty="0" smtClean="0">
              <a:solidFill>
                <a:srgbClr val="000099"/>
              </a:solidFill>
              <a:cs typeface="Arial" charset="0"/>
            </a:endParaRPr>
          </a:p>
        </p:txBody>
      </p:sp>
      <p:sp>
        <p:nvSpPr>
          <p:cNvPr id="18" name="Title 1"/>
          <p:cNvSpPr txBox="1">
            <a:spLocks/>
          </p:cNvSpPr>
          <p:nvPr/>
        </p:nvSpPr>
        <p:spPr>
          <a:xfrm>
            <a:off x="1027500" y="519486"/>
            <a:ext cx="7663346"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CN" altLang="en-US" u="none" kern="0" dirty="0" smtClean="0">
                <a:latin typeface="Calibri" pitchFamily="34" charset="0"/>
              </a:rPr>
              <a:t>简单移动平均</a:t>
            </a:r>
            <a:r>
              <a:rPr lang="en-GB" u="none" kern="0" dirty="0" smtClean="0">
                <a:latin typeface="Calibri" pitchFamily="34" charset="0"/>
              </a:rPr>
              <a:t>: </a:t>
            </a:r>
            <a:r>
              <a:rPr lang="zh-CN" altLang="en-US" u="none" kern="0" dirty="0" smtClean="0">
                <a:latin typeface="Calibri" pitchFamily="34" charset="0"/>
              </a:rPr>
              <a:t>乖离率指标</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4"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5" cstate="print"/>
            <a:stretch>
              <a:fillRect/>
            </a:stretch>
          </p:blipFill>
          <p:spPr bwMode="auto">
            <a:xfrm>
              <a:off x="8197721" y="349312"/>
              <a:ext cx="666000" cy="666000"/>
            </a:xfrm>
            <a:prstGeom prst="rect">
              <a:avLst/>
            </a:prstGeom>
            <a:noFill/>
            <a:ln w="9525">
              <a:noFill/>
              <a:miter lim="800000"/>
              <a:headEnd/>
              <a:tailEnd/>
            </a:ln>
          </p:spPr>
        </p:pic>
      </p:grpSp>
      <p:sp>
        <p:nvSpPr>
          <p:cNvPr id="35" name="Line 7"/>
          <p:cNvSpPr>
            <a:spLocks noChangeShapeType="1"/>
          </p:cNvSpPr>
          <p:nvPr/>
        </p:nvSpPr>
        <p:spPr bwMode="auto">
          <a:xfrm>
            <a:off x="315913" y="3735863"/>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6" name="Text Box 8"/>
          <p:cNvSpPr txBox="1">
            <a:spLocks noChangeArrowheads="1"/>
          </p:cNvSpPr>
          <p:nvPr/>
        </p:nvSpPr>
        <p:spPr bwMode="auto">
          <a:xfrm>
            <a:off x="384175" y="3895231"/>
            <a:ext cx="3470275" cy="1265731"/>
          </a:xfrm>
          <a:prstGeom prst="rect">
            <a:avLst/>
          </a:prstGeom>
          <a:noFill/>
          <a:ln w="12700">
            <a:noFill/>
            <a:miter lim="800000"/>
            <a:headEnd type="none" w="sm" len="sm"/>
            <a:tailEnd type="none" w="sm" len="sm"/>
          </a:ln>
        </p:spPr>
        <p:txBody>
          <a:bodyPr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2E7E41"/>
                </a:solidFill>
                <a:cs typeface="Arial" charset="0"/>
              </a:rPr>
              <a:t>以欧洲美元为例，过去四年当中，市场很难向上突破</a:t>
            </a:r>
            <a:r>
              <a:rPr lang="en-US" altLang="zh-CN" sz="1400" b="0" u="none" dirty="0" smtClean="0">
                <a:solidFill>
                  <a:srgbClr val="2E7E41"/>
                </a:solidFill>
                <a:cs typeface="Arial" charset="0"/>
              </a:rPr>
              <a:t>55</a:t>
            </a:r>
            <a:r>
              <a:rPr lang="zh-CN" altLang="en-US" sz="1400" b="0" u="none" dirty="0" smtClean="0">
                <a:solidFill>
                  <a:srgbClr val="2E7E41"/>
                </a:solidFill>
                <a:cs typeface="Arial" charset="0"/>
              </a:rPr>
              <a:t>天移动平均以上</a:t>
            </a:r>
            <a:r>
              <a:rPr lang="en-US" altLang="zh-CN" sz="1400" b="0" u="none" dirty="0" smtClean="0">
                <a:solidFill>
                  <a:srgbClr val="2E7E41"/>
                </a:solidFill>
                <a:cs typeface="Arial" charset="0"/>
              </a:rPr>
              <a:t>6-7%</a:t>
            </a:r>
            <a:r>
              <a:rPr lang="zh-CN" altLang="en-US" sz="1400" b="0" u="none" dirty="0" smtClean="0">
                <a:solidFill>
                  <a:srgbClr val="2E7E41"/>
                </a:solidFill>
                <a:cs typeface="Arial" charset="0"/>
              </a:rPr>
              <a:t>。</a:t>
            </a:r>
            <a:endParaRPr lang="en-GB" sz="1400" b="0" u="none" dirty="0" smtClean="0">
              <a:solidFill>
                <a:srgbClr val="2E7E41"/>
              </a:solidFill>
              <a:cs typeface="Arial" charset="0"/>
            </a:endParaRPr>
          </a:p>
          <a:p>
            <a:pPr marL="457200" indent="-457200" algn="l">
              <a:spcBef>
                <a:spcPct val="50000"/>
              </a:spcBef>
              <a:buFont typeface="Wingdings" pitchFamily="2" charset="2"/>
              <a:buChar char="§"/>
            </a:pPr>
            <a:r>
              <a:rPr lang="zh-CN" altLang="en-US" sz="1400" b="0" u="none" dirty="0" smtClean="0">
                <a:solidFill>
                  <a:srgbClr val="2E7E41"/>
                </a:solidFill>
                <a:cs typeface="Arial" charset="0"/>
              </a:rPr>
              <a:t>一旦价格在此区间徘徊时间过长，市场通常就会进入整理期或矫正期。</a:t>
            </a:r>
            <a:endParaRPr lang="en-GB" sz="1400" b="0" u="none" dirty="0" smtClean="0">
              <a:solidFill>
                <a:srgbClr val="2E7E41"/>
              </a:solidFill>
              <a:cs typeface="Arial" charset="0"/>
            </a:endParaRPr>
          </a:p>
        </p:txBody>
      </p:sp>
      <p:sp>
        <p:nvSpPr>
          <p:cNvPr id="37" name="Rectangle 36"/>
          <p:cNvSpPr/>
          <p:nvPr/>
        </p:nvSpPr>
        <p:spPr bwMode="auto">
          <a:xfrm>
            <a:off x="4628644" y="1658867"/>
            <a:ext cx="137566" cy="2937410"/>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38"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sp>
        <p:nvSpPr>
          <p:cNvPr id="39" name="Rectangle 38"/>
          <p:cNvSpPr/>
          <p:nvPr/>
        </p:nvSpPr>
        <p:spPr bwMode="auto">
          <a:xfrm>
            <a:off x="5986758" y="2495549"/>
            <a:ext cx="137566" cy="2100727"/>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40" name="Rectangle 39"/>
          <p:cNvSpPr/>
          <p:nvPr/>
        </p:nvSpPr>
        <p:spPr bwMode="auto">
          <a:xfrm>
            <a:off x="7320596" y="3054350"/>
            <a:ext cx="137566" cy="1541926"/>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41" name="Rectangle 40"/>
          <p:cNvSpPr/>
          <p:nvPr/>
        </p:nvSpPr>
        <p:spPr bwMode="auto">
          <a:xfrm>
            <a:off x="7558721" y="2625725"/>
            <a:ext cx="137566" cy="1970551"/>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pic>
        <p:nvPicPr>
          <p:cNvPr id="42" name="Picture 2"/>
          <p:cNvPicPr>
            <a:picLocks noChangeAspect="1" noChangeArrowheads="1"/>
          </p:cNvPicPr>
          <p:nvPr/>
        </p:nvPicPr>
        <p:blipFill>
          <a:blip r:embed="rId6"/>
          <a:srcRect/>
          <a:stretch>
            <a:fillRect/>
          </a:stretch>
        </p:blipFill>
        <p:spPr bwMode="auto">
          <a:xfrm>
            <a:off x="8071504" y="6286500"/>
            <a:ext cx="1377296" cy="337625"/>
          </a:xfrm>
          <a:prstGeom prst="rect">
            <a:avLst/>
          </a:prstGeom>
          <a:noFill/>
          <a:ln w="9525">
            <a:noFill/>
            <a:miter lim="800000"/>
            <a:headEnd/>
            <a:tailEnd/>
          </a:ln>
          <a:effectLst/>
        </p:spPr>
      </p:pic>
      <p:pic>
        <p:nvPicPr>
          <p:cNvPr id="43" name="Picture 3"/>
          <p:cNvPicPr>
            <a:picLocks noChangeAspect="1" noChangeArrowheads="1"/>
          </p:cNvPicPr>
          <p:nvPr/>
        </p:nvPicPr>
        <p:blipFill>
          <a:blip r:embed="rId7"/>
          <a:srcRect/>
          <a:stretch>
            <a:fillRect/>
          </a:stretch>
        </p:blipFill>
        <p:spPr bwMode="auto">
          <a:xfrm>
            <a:off x="6499274" y="6286500"/>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pPr defTabSz="839788"/>
            <a:fld id="{BC48FB6B-2406-49D3-8D8B-A95265A62241}" type="slidenum">
              <a:rPr lang="es-ES" smtClean="0"/>
              <a:pPr defTabSz="839788"/>
              <a:t>7</a:t>
            </a:fld>
            <a:endParaRPr lang="es-ES" smtClean="0"/>
          </a:p>
        </p:txBody>
      </p:sp>
      <p:sp>
        <p:nvSpPr>
          <p:cNvPr id="20483" name="Text Box 2"/>
          <p:cNvSpPr txBox="1">
            <a:spLocks noChangeArrowheads="1"/>
          </p:cNvSpPr>
          <p:nvPr/>
        </p:nvSpPr>
        <p:spPr bwMode="auto">
          <a:xfrm>
            <a:off x="384175" y="2690865"/>
            <a:ext cx="9179275" cy="2743059"/>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不论何时，进行技术分析或基本面分析的关键目标之一就是增加自己对某一观点的信心 </a:t>
            </a:r>
            <a:r>
              <a:rPr lang="en-US" altLang="zh-CN" sz="1400" u="none" dirty="0" smtClean="0">
                <a:solidFill>
                  <a:srgbClr val="000099"/>
                </a:solidFill>
                <a:cs typeface="Arial" charset="0"/>
              </a:rPr>
              <a:t>– </a:t>
            </a:r>
            <a:r>
              <a:rPr lang="zh-CN" altLang="en-US" sz="1400" u="none" dirty="0" smtClean="0">
                <a:solidFill>
                  <a:srgbClr val="000099"/>
                </a:solidFill>
                <a:cs typeface="Arial" charset="0"/>
              </a:rPr>
              <a:t>也就是“构建观点”。</a:t>
            </a:r>
            <a:endParaRPr lang="en-US" sz="1400" i="1"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同样的主题可应用于从无到有构建一个观点的全过程，</a:t>
            </a:r>
            <a:r>
              <a:rPr lang="zh-CN" altLang="en-US" sz="1400" b="0" dirty="0" smtClean="0">
                <a:solidFill>
                  <a:srgbClr val="000099"/>
                </a:solidFill>
                <a:cs typeface="Arial" charset="0"/>
              </a:rPr>
              <a:t>以及</a:t>
            </a:r>
            <a:r>
              <a:rPr lang="zh-CN" altLang="en-US" sz="1400" b="0" u="none" dirty="0" smtClean="0">
                <a:solidFill>
                  <a:srgbClr val="000099"/>
                </a:solidFill>
                <a:cs typeface="Arial" charset="0"/>
              </a:rPr>
              <a:t>其中的每一步。</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何时应用这一概念呢，最重要的时机之一就是在寻找</a:t>
            </a:r>
            <a:r>
              <a:rPr lang="zh-CN" altLang="en-US" sz="1400" u="none" dirty="0" smtClean="0">
                <a:solidFill>
                  <a:srgbClr val="000099"/>
                </a:solidFill>
                <a:cs typeface="Arial" charset="0"/>
              </a:rPr>
              <a:t>基准点</a:t>
            </a:r>
            <a:r>
              <a:rPr lang="zh-CN" altLang="en-US" sz="1400" b="0" u="none" dirty="0" smtClean="0">
                <a:solidFill>
                  <a:srgbClr val="000099"/>
                </a:solidFill>
                <a:cs typeface="Arial" charset="0"/>
              </a:rPr>
              <a:t>的时候。</a:t>
            </a:r>
            <a:endParaRPr lang="en-US" sz="1400" i="1"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如果市场突破或未能突破某一基准点，你想要确定这是一个</a:t>
            </a:r>
            <a:r>
              <a:rPr lang="zh-CN" altLang="en-US" sz="1400" u="none" dirty="0" smtClean="0">
                <a:solidFill>
                  <a:srgbClr val="000099"/>
                </a:solidFill>
                <a:cs typeface="Arial" charset="0"/>
              </a:rPr>
              <a:t>重要信号</a:t>
            </a:r>
            <a:r>
              <a:rPr lang="zh-CN" altLang="en-US" sz="1400" b="0" u="none" dirty="0" smtClean="0">
                <a:solidFill>
                  <a:srgbClr val="000099"/>
                </a:solidFill>
                <a:cs typeface="Arial" charset="0"/>
              </a:rPr>
              <a:t>。</a:t>
            </a:r>
            <a:endParaRPr 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为了确定这一点，最好的办法就是寻找</a:t>
            </a:r>
            <a:r>
              <a:rPr lang="zh-CN" altLang="en-US" sz="1400" u="none" dirty="0" smtClean="0">
                <a:solidFill>
                  <a:srgbClr val="000099"/>
                </a:solidFill>
                <a:cs typeface="Arial" charset="0"/>
              </a:rPr>
              <a:t>聚类</a:t>
            </a:r>
            <a:r>
              <a:rPr lang="zh-CN" altLang="en-US" sz="1400" b="0" u="none" dirty="0" smtClean="0">
                <a:solidFill>
                  <a:srgbClr val="000099"/>
                </a:solidFill>
                <a:cs typeface="Arial" charset="0"/>
              </a:rPr>
              <a:t>，即，如果市场能够突破</a:t>
            </a:r>
            <a:r>
              <a:rPr lang="zh-CN" altLang="en-US" sz="1400" u="none" dirty="0" smtClean="0">
                <a:solidFill>
                  <a:srgbClr val="000099"/>
                </a:solidFill>
                <a:cs typeface="Arial" charset="0"/>
              </a:rPr>
              <a:t>聚集</a:t>
            </a:r>
            <a:r>
              <a:rPr lang="en-US" altLang="zh-CN" sz="1400" u="none" dirty="0" smtClean="0">
                <a:solidFill>
                  <a:srgbClr val="000099"/>
                </a:solidFill>
                <a:cs typeface="Arial" charset="0"/>
              </a:rPr>
              <a:t>/</a:t>
            </a:r>
            <a:r>
              <a:rPr lang="zh-CN" altLang="en-US" sz="1400" u="none" dirty="0" smtClean="0">
                <a:solidFill>
                  <a:srgbClr val="000099"/>
                </a:solidFill>
                <a:cs typeface="Arial" charset="0"/>
              </a:rPr>
              <a:t>聚合</a:t>
            </a:r>
            <a:r>
              <a:rPr lang="zh-CN" altLang="en-US" sz="1400" b="0" u="none" dirty="0" smtClean="0">
                <a:solidFill>
                  <a:srgbClr val="000099"/>
                </a:solidFill>
                <a:cs typeface="Arial" charset="0"/>
              </a:rPr>
              <a:t>在狭窄区间内的移动平均线、上扬趋势、先前低点和斐波纳契回调线，这很可能是一个更加重要的信号。</a:t>
            </a:r>
            <a:endParaRPr lang="en-US" altLang="en-US" sz="1400" b="0" u="none" dirty="0" smtClean="0">
              <a:solidFill>
                <a:srgbClr val="000099"/>
              </a:solidFill>
              <a:cs typeface="Arial" charset="0"/>
            </a:endParaRPr>
          </a:p>
          <a:p>
            <a:pPr marL="457200" indent="-457200" algn="l">
              <a:spcBef>
                <a:spcPct val="50000"/>
              </a:spcBef>
            </a:pPr>
            <a:endParaRPr lang="en-US" sz="8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2E7E41"/>
                </a:solidFill>
                <a:cs typeface="Arial" charset="0"/>
              </a:rPr>
              <a:t>所以总而言之，使用移动平均最有力的方法就是当它们与其它类型的支撑和阻力（趋势等）聚类在一起的时候。</a:t>
            </a:r>
            <a:r>
              <a:rPr lang="zh-CN" altLang="en-US" sz="1400" b="0" i="1" u="none" dirty="0" smtClean="0">
                <a:solidFill>
                  <a:srgbClr val="2E7E41"/>
                </a:solidFill>
                <a:cs typeface="Arial" charset="0"/>
              </a:rPr>
              <a:t>如果本来聚在一起的主要趋势和“有重要数据意义”的移动平均线出现分歧，这很可能就是一个重要的信号</a:t>
            </a:r>
            <a:r>
              <a:rPr lang="zh-CN" altLang="en-US" sz="1400" b="0" u="none" dirty="0" smtClean="0">
                <a:solidFill>
                  <a:srgbClr val="2E7E41"/>
                </a:solidFill>
                <a:cs typeface="Arial" charset="0"/>
              </a:rPr>
              <a:t>。</a:t>
            </a:r>
            <a:endParaRPr lang="en-US" sz="1400" b="0" i="1" u="none" dirty="0" smtClean="0">
              <a:solidFill>
                <a:srgbClr val="2E7E41"/>
              </a:solidFill>
              <a:cs typeface="Arial" charset="0"/>
            </a:endParaRPr>
          </a:p>
        </p:txBody>
      </p:sp>
      <p:sp>
        <p:nvSpPr>
          <p:cNvPr id="67" name="Title 1"/>
          <p:cNvSpPr txBox="1">
            <a:spLocks/>
          </p:cNvSpPr>
          <p:nvPr/>
        </p:nvSpPr>
        <p:spPr>
          <a:xfrm>
            <a:off x="1027500" y="519486"/>
            <a:ext cx="71068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en-GB" u="none" kern="0" dirty="0" smtClean="0">
                <a:latin typeface="Calibri" pitchFamily="34" charset="0"/>
              </a:rPr>
              <a:t>“</a:t>
            </a:r>
            <a:r>
              <a:rPr lang="zh-CN" altLang="en-US" u="none" kern="0" dirty="0" smtClean="0">
                <a:latin typeface="Calibri" pitchFamily="34" charset="0"/>
              </a:rPr>
              <a:t>聚合</a:t>
            </a:r>
            <a:r>
              <a:rPr lang="en-GB" u="none" kern="0" dirty="0" smtClean="0">
                <a:latin typeface="Calibri" pitchFamily="34" charset="0"/>
              </a:rPr>
              <a:t>” </a:t>
            </a:r>
            <a:r>
              <a:rPr lang="zh-CN" altLang="en-US" u="none" kern="0" dirty="0" smtClean="0">
                <a:latin typeface="Calibri" pitchFamily="34" charset="0"/>
              </a:rPr>
              <a:t>和</a:t>
            </a:r>
            <a:r>
              <a:rPr lang="en-GB" u="none" kern="0" dirty="0" smtClean="0">
                <a:latin typeface="Calibri" pitchFamily="34" charset="0"/>
              </a:rPr>
              <a:t>“</a:t>
            </a:r>
            <a:r>
              <a:rPr lang="zh-CN" altLang="en-US" u="none" kern="0" dirty="0" smtClean="0">
                <a:latin typeface="Calibri" pitchFamily="34" charset="0"/>
              </a:rPr>
              <a:t>聚类</a:t>
            </a:r>
            <a:r>
              <a:rPr lang="en-GB" u="none" kern="0" dirty="0" smtClean="0">
                <a:latin typeface="Calibri" pitchFamily="34" charset="0"/>
              </a:rPr>
              <a:t>”</a:t>
            </a:r>
            <a:r>
              <a:rPr lang="zh-CN" altLang="en-US" u="none" kern="0" dirty="0" smtClean="0">
                <a:latin typeface="Calibri" pitchFamily="34" charset="0"/>
              </a:rPr>
              <a:t>的概念</a:t>
            </a:r>
            <a:r>
              <a:rPr lang="en-GB" u="none" kern="0" dirty="0" smtClean="0">
                <a:latin typeface="Calibri" pitchFamily="34" charset="0"/>
              </a:rPr>
              <a:t>…</a:t>
            </a:r>
            <a:endParaRPr lang="en-GB" u="none" kern="0" dirty="0">
              <a:latin typeface="Calibri" pitchFamily="34" charset="0"/>
            </a:endParaRPr>
          </a:p>
          <a:p>
            <a:pPr marL="0" marR="0" lvl="0" indent="0" algn="just" defTabSz="714375" rtl="0" eaLnBrk="0" fontAlgn="base" latinLnBrk="0" hangingPunct="0">
              <a:lnSpc>
                <a:spcPct val="100000"/>
              </a:lnSpc>
              <a:spcBef>
                <a:spcPct val="60000"/>
              </a:spcBef>
              <a:spcAft>
                <a:spcPct val="0"/>
              </a:spcAft>
              <a:buClr>
                <a:schemeClr val="accent1"/>
              </a:buClr>
              <a:buSzTx/>
              <a:tabLst/>
              <a:defRPr/>
            </a:pPr>
            <a:endParaRPr kumimoji="0" lang="en-GB" sz="2000" i="0" u="none" strike="noStrike" kern="0" cap="none" spc="0" normalizeH="0" baseline="0" noProof="0" dirty="0">
              <a:ln>
                <a:noFill/>
              </a:ln>
              <a:effectLst/>
              <a:uLnTx/>
              <a:uFillTx/>
              <a:latin typeface="Calibri" pitchFamily="34" charset="0"/>
            </a:endParaRPr>
          </a:p>
        </p:txBody>
      </p:sp>
      <p:cxnSp>
        <p:nvCxnSpPr>
          <p:cNvPr id="68" name="Straight Connector 67"/>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7" name="Group 26"/>
          <p:cNvGrpSpPr/>
          <p:nvPr/>
        </p:nvGrpSpPr>
        <p:grpSpPr>
          <a:xfrm>
            <a:off x="284399" y="349312"/>
            <a:ext cx="9295029" cy="666000"/>
            <a:chOff x="284399" y="349312"/>
            <a:chExt cx="9295029" cy="666000"/>
          </a:xfrm>
        </p:grpSpPr>
        <p:grpSp>
          <p:nvGrpSpPr>
            <p:cNvPr id="2" name="Group 63"/>
            <p:cNvGrpSpPr/>
            <p:nvPr/>
          </p:nvGrpSpPr>
          <p:grpSpPr>
            <a:xfrm>
              <a:off x="8197721" y="349312"/>
              <a:ext cx="1381707" cy="666000"/>
              <a:chOff x="8197721" y="349312"/>
              <a:chExt cx="1381707" cy="666000"/>
            </a:xfrm>
          </p:grpSpPr>
          <p:pic>
            <p:nvPicPr>
              <p:cNvPr id="65" name="Picture 26" descr="met_tubes_sm_2a.jpg"/>
              <p:cNvPicPr>
                <a:picLocks/>
              </p:cNvPicPr>
              <p:nvPr/>
            </p:nvPicPr>
            <p:blipFill>
              <a:blip r:embed="rId2" cstate="print"/>
              <a:stretch>
                <a:fillRect/>
              </a:stretch>
            </p:blipFill>
            <p:spPr bwMode="auto">
              <a:xfrm>
                <a:off x="8913428" y="349312"/>
                <a:ext cx="666000" cy="666000"/>
              </a:xfrm>
              <a:prstGeom prst="rect">
                <a:avLst/>
              </a:prstGeom>
              <a:noFill/>
              <a:ln w="9525">
                <a:noFill/>
                <a:miter lim="800000"/>
                <a:headEnd/>
                <a:tailEnd/>
              </a:ln>
            </p:spPr>
          </p:pic>
          <p:pic>
            <p:nvPicPr>
              <p:cNvPr id="66" name="Picture 27" descr="met_tubes_sm_2b.jpg"/>
              <p:cNvPicPr>
                <a:picLocks/>
              </p:cNvPicPr>
              <p:nvPr/>
            </p:nvPicPr>
            <p:blipFill>
              <a:blip r:embed="rId3" cstate="print"/>
              <a:stretch>
                <a:fillRect/>
              </a:stretch>
            </p:blipFill>
            <p:spPr bwMode="auto">
              <a:xfrm>
                <a:off x="8197721" y="349312"/>
                <a:ext cx="666000" cy="666000"/>
              </a:xfrm>
              <a:prstGeom prst="rect">
                <a:avLst/>
              </a:prstGeom>
              <a:noFill/>
              <a:ln w="9525">
                <a:noFill/>
                <a:miter lim="800000"/>
                <a:headEnd/>
                <a:tailEnd/>
              </a:ln>
            </p:spPr>
          </p:pic>
        </p:grpSp>
        <p:grpSp>
          <p:nvGrpSpPr>
            <p:cNvPr id="3" name="Group 69"/>
            <p:cNvGrpSpPr/>
            <p:nvPr/>
          </p:nvGrpSpPr>
          <p:grpSpPr>
            <a:xfrm>
              <a:off x="284399" y="349312"/>
              <a:ext cx="666000" cy="666000"/>
              <a:chOff x="347134" y="360363"/>
              <a:chExt cx="672884" cy="662400"/>
            </a:xfrm>
          </p:grpSpPr>
          <p:sp>
            <p:nvSpPr>
              <p:cNvPr id="71"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4" name="Group 21"/>
              <p:cNvGrpSpPr/>
              <p:nvPr/>
            </p:nvGrpSpPr>
            <p:grpSpPr>
              <a:xfrm>
                <a:off x="380317" y="403839"/>
                <a:ext cx="599144" cy="248876"/>
                <a:chOff x="380317" y="403839"/>
                <a:chExt cx="599144" cy="248876"/>
              </a:xfrm>
            </p:grpSpPr>
            <p:sp>
              <p:nvSpPr>
                <p:cNvPr id="73"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4"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5"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6"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7"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8"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9"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0"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sp>
        <p:nvSpPr>
          <p:cNvPr id="83"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sp>
        <p:nvSpPr>
          <p:cNvPr id="84" name="Text Box 3"/>
          <p:cNvSpPr txBox="1">
            <a:spLocks noChangeArrowheads="1"/>
          </p:cNvSpPr>
          <p:nvPr/>
        </p:nvSpPr>
        <p:spPr bwMode="auto">
          <a:xfrm>
            <a:off x="776583" y="1264955"/>
            <a:ext cx="8352835" cy="1277273"/>
          </a:xfrm>
          <a:prstGeom prst="rect">
            <a:avLst/>
          </a:prstGeom>
          <a:noFill/>
          <a:ln w="3175">
            <a:solidFill>
              <a:srgbClr val="00B050"/>
            </a:solidFill>
            <a:miter lim="800000"/>
            <a:headEnd/>
            <a:tailEnd/>
          </a:ln>
        </p:spPr>
        <p:txBody>
          <a:bodyPr wrap="square">
            <a:spAutoFit/>
          </a:bodyPr>
          <a:lstStyle/>
          <a:p>
            <a:pPr algn="l">
              <a:spcBef>
                <a:spcPct val="50000"/>
              </a:spcBef>
            </a:pPr>
            <a:r>
              <a:rPr lang="en-GB" sz="1400" i="1" dirty="0" smtClean="0">
                <a:solidFill>
                  <a:srgbClr val="2E7E41"/>
                </a:solidFill>
                <a:cs typeface="Arial" charset="0"/>
              </a:rPr>
              <a:t>dictionary.com</a:t>
            </a:r>
            <a:r>
              <a:rPr lang="zh-CN" altLang="en-US" sz="1400" i="1" dirty="0" smtClean="0">
                <a:solidFill>
                  <a:srgbClr val="2E7E41"/>
                </a:solidFill>
                <a:cs typeface="Arial" charset="0"/>
              </a:rPr>
              <a:t>上对于“聚合”的解释</a:t>
            </a:r>
            <a:endParaRPr lang="en-GB" sz="1400" i="1" dirty="0" smtClean="0">
              <a:solidFill>
                <a:srgbClr val="2E7E41"/>
              </a:solidFill>
              <a:cs typeface="Arial" charset="0"/>
            </a:endParaRPr>
          </a:p>
          <a:p>
            <a:pPr algn="l">
              <a:spcBef>
                <a:spcPct val="50000"/>
              </a:spcBef>
            </a:pPr>
            <a:endParaRPr lang="en-GB" sz="600" i="1" dirty="0" smtClean="0">
              <a:solidFill>
                <a:srgbClr val="2E7E41"/>
              </a:solidFill>
              <a:cs typeface="Arial" charset="0"/>
            </a:endParaRPr>
          </a:p>
          <a:p>
            <a:pPr lvl="1" algn="l">
              <a:spcBef>
                <a:spcPct val="50000"/>
              </a:spcBef>
            </a:pPr>
            <a:r>
              <a:rPr lang="en-GB" sz="1400" i="1" u="none" dirty="0" smtClean="0">
                <a:solidFill>
                  <a:srgbClr val="2E7E41"/>
                </a:solidFill>
                <a:cs typeface="Arial" charset="0"/>
              </a:rPr>
              <a:t>“1. </a:t>
            </a:r>
            <a:r>
              <a:rPr lang="zh-CN" altLang="en-US" sz="1400" i="1" u="none" dirty="0" smtClean="0">
                <a:solidFill>
                  <a:srgbClr val="2E7E41"/>
                </a:solidFill>
                <a:cs typeface="Arial" charset="0"/>
              </a:rPr>
              <a:t>倾向于在某个点或某条线上汇合</a:t>
            </a:r>
            <a:r>
              <a:rPr lang="en-GB" sz="1400" i="1" u="none" dirty="0" smtClean="0">
                <a:solidFill>
                  <a:srgbClr val="2E7E41"/>
                </a:solidFill>
                <a:cs typeface="Arial" charset="0"/>
              </a:rPr>
              <a:t>; </a:t>
            </a:r>
            <a:r>
              <a:rPr lang="zh-CN" altLang="en-US" sz="1400" i="1" u="none" dirty="0" smtClean="0">
                <a:solidFill>
                  <a:srgbClr val="2E7E41"/>
                </a:solidFill>
                <a:cs typeface="Arial" charset="0"/>
              </a:rPr>
              <a:t>非平行线朝着对方的方向倾斜；</a:t>
            </a:r>
            <a:endParaRPr lang="en-GB" sz="1400" i="1" u="none" dirty="0" smtClean="0">
              <a:solidFill>
                <a:srgbClr val="2E7E41"/>
              </a:solidFill>
              <a:cs typeface="Arial" charset="0"/>
            </a:endParaRPr>
          </a:p>
          <a:p>
            <a:pPr lvl="1" algn="l">
              <a:spcBef>
                <a:spcPct val="50000"/>
              </a:spcBef>
            </a:pPr>
            <a:r>
              <a:rPr lang="en-GB" sz="1400" i="1" u="none" dirty="0" smtClean="0">
                <a:solidFill>
                  <a:srgbClr val="2E7E41"/>
                </a:solidFill>
                <a:cs typeface="Arial" charset="0"/>
              </a:rPr>
              <a:t>  2. </a:t>
            </a:r>
            <a:r>
              <a:rPr lang="zh-CN" altLang="en-US" sz="1400" i="1" u="none" dirty="0" smtClean="0">
                <a:solidFill>
                  <a:srgbClr val="2E7E41"/>
                </a:solidFill>
                <a:cs typeface="Arial" charset="0"/>
              </a:rPr>
              <a:t>倾向于有一个共同的结果或结论。</a:t>
            </a:r>
            <a:r>
              <a:rPr lang="en-GB" sz="1400" i="1" u="none" dirty="0" smtClean="0">
                <a:solidFill>
                  <a:srgbClr val="2E7E41"/>
                </a:solidFill>
                <a:cs typeface="Arial" charset="0"/>
              </a:rPr>
              <a:t>”</a:t>
            </a:r>
          </a:p>
          <a:p>
            <a:pPr algn="r">
              <a:spcBef>
                <a:spcPct val="50000"/>
              </a:spcBef>
            </a:pPr>
            <a:r>
              <a:rPr lang="en-GB" sz="800" b="0" i="1" dirty="0" smtClean="0">
                <a:solidFill>
                  <a:schemeClr val="accent1"/>
                </a:solidFill>
              </a:rPr>
              <a:t>http://dictionary.reference.com/browse/converged</a:t>
            </a:r>
            <a:endParaRPr lang="en-GB" sz="1400" i="1" u="none" dirty="0">
              <a:solidFill>
                <a:srgbClr val="2E7E41"/>
              </a:solidFill>
              <a:cs typeface="Arial" charset="0"/>
            </a:endParaRPr>
          </a:p>
        </p:txBody>
      </p:sp>
      <p:sp>
        <p:nvSpPr>
          <p:cNvPr id="85" name="Text Box 4"/>
          <p:cNvSpPr txBox="1">
            <a:spLocks noChangeArrowheads="1"/>
          </p:cNvSpPr>
          <p:nvPr/>
        </p:nvSpPr>
        <p:spPr bwMode="auto">
          <a:xfrm>
            <a:off x="6807244" y="2335489"/>
            <a:ext cx="1978025" cy="214313"/>
          </a:xfrm>
          <a:prstGeom prst="rect">
            <a:avLst/>
          </a:prstGeom>
          <a:noFill/>
          <a:ln w="9525">
            <a:noFill/>
            <a:miter lim="800000"/>
            <a:headEnd/>
            <a:tailEnd/>
          </a:ln>
        </p:spPr>
        <p:txBody>
          <a:bodyPr>
            <a:spAutoFit/>
          </a:bodyPr>
          <a:lstStyle/>
          <a:p>
            <a:pPr algn="l">
              <a:spcBef>
                <a:spcPct val="50000"/>
              </a:spcBef>
            </a:pPr>
            <a:endParaRPr lang="en-GB" sz="800" b="0" i="1" dirty="0">
              <a:solidFill>
                <a:schemeClr val="accent1"/>
              </a:solidFill>
            </a:endParaRPr>
          </a:p>
        </p:txBody>
      </p:sp>
      <p:sp>
        <p:nvSpPr>
          <p:cNvPr id="26" name="Line 7"/>
          <p:cNvSpPr>
            <a:spLocks noChangeShapeType="1"/>
          </p:cNvSpPr>
          <p:nvPr/>
        </p:nvSpPr>
        <p:spPr bwMode="auto">
          <a:xfrm>
            <a:off x="284399" y="5450303"/>
            <a:ext cx="9295200" cy="0"/>
          </a:xfrm>
          <a:prstGeom prst="line">
            <a:avLst/>
          </a:prstGeom>
          <a:noFill/>
          <a:ln w="6350">
            <a:solidFill>
              <a:schemeClr val="bg2"/>
            </a:solidFill>
            <a:round/>
            <a:headEnd type="none" w="sm" len="sm"/>
            <a:tailEnd/>
          </a:ln>
        </p:spPr>
        <p:txBody>
          <a:bodyPr wrap="square" lIns="90000" tIns="46800" rIns="90000" bIns="46800">
            <a:spAutoFit/>
          </a:bodyPr>
          <a:lstStyle/>
          <a:p>
            <a:endParaRPr lang="en-GB"/>
          </a:p>
        </p:txBody>
      </p:sp>
      <p:pic>
        <p:nvPicPr>
          <p:cNvPr id="28" name="Picture 2"/>
          <p:cNvPicPr>
            <a:picLocks noChangeAspect="1" noChangeArrowheads="1"/>
          </p:cNvPicPr>
          <p:nvPr/>
        </p:nvPicPr>
        <p:blipFill>
          <a:blip r:embed="rId4"/>
          <a:srcRect/>
          <a:stretch>
            <a:fillRect/>
          </a:stretch>
        </p:blipFill>
        <p:spPr bwMode="auto">
          <a:xfrm>
            <a:off x="8028642" y="6357937"/>
            <a:ext cx="1377296" cy="337625"/>
          </a:xfrm>
          <a:prstGeom prst="rect">
            <a:avLst/>
          </a:prstGeom>
          <a:noFill/>
          <a:ln w="9525">
            <a:noFill/>
            <a:miter lim="800000"/>
            <a:headEnd/>
            <a:tailEnd/>
          </a:ln>
          <a:effectLst/>
        </p:spPr>
      </p:pic>
      <p:pic>
        <p:nvPicPr>
          <p:cNvPr id="29" name="Picture 3"/>
          <p:cNvPicPr>
            <a:picLocks noChangeAspect="1" noChangeArrowheads="1"/>
          </p:cNvPicPr>
          <p:nvPr/>
        </p:nvPicPr>
        <p:blipFill>
          <a:blip r:embed="rId5"/>
          <a:srcRect/>
          <a:stretch>
            <a:fillRect/>
          </a:stretch>
        </p:blipFill>
        <p:spPr bwMode="auto">
          <a:xfrm>
            <a:off x="6456412" y="6357937"/>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pPr defTabSz="839788"/>
            <a:fld id="{C1AD46B6-7EC8-4BFE-809B-0AAE86BFE23D}" type="slidenum">
              <a:rPr lang="es-ES" smtClean="0"/>
              <a:pPr defTabSz="839788"/>
              <a:t>8</a:t>
            </a:fld>
            <a:endParaRPr lang="es-ES" smtClean="0"/>
          </a:p>
        </p:txBody>
      </p:sp>
      <p:sp>
        <p:nvSpPr>
          <p:cNvPr id="17412" name="Text Box 9"/>
          <p:cNvSpPr txBox="1">
            <a:spLocks noChangeArrowheads="1"/>
          </p:cNvSpPr>
          <p:nvPr/>
        </p:nvSpPr>
        <p:spPr bwMode="auto">
          <a:xfrm>
            <a:off x="354603" y="1263600"/>
            <a:ext cx="3470400" cy="1912062"/>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000099"/>
                </a:solidFill>
                <a:cs typeface="Arial" charset="0"/>
              </a:rPr>
              <a:t>这实际上是一个</a:t>
            </a:r>
            <a:r>
              <a:rPr lang="zh-CN" altLang="en-US" sz="1400" u="none" dirty="0" smtClean="0">
                <a:solidFill>
                  <a:srgbClr val="000099"/>
                </a:solidFill>
                <a:cs typeface="Arial" charset="0"/>
              </a:rPr>
              <a:t>均值回归</a:t>
            </a:r>
            <a:r>
              <a:rPr lang="zh-CN" altLang="en-US" sz="1400" b="0" u="none" dirty="0" smtClean="0">
                <a:solidFill>
                  <a:srgbClr val="000099"/>
                </a:solidFill>
                <a:cs typeface="Arial" charset="0"/>
              </a:rPr>
              <a:t>指标，简单移动平均被作为居中水平，以其为基准上下移动同一个百分比而形成两条线，分别作为阻力位和支撑位。</a:t>
            </a:r>
            <a:endParaRPr lang="en-US" altLang="en-US" sz="1400" b="0" u="none" dirty="0" smtClean="0">
              <a:solidFill>
                <a:srgbClr val="000099"/>
              </a:solidFill>
              <a:cs typeface="Arial" charset="0"/>
            </a:endParaRPr>
          </a:p>
          <a:p>
            <a:pPr marL="457200" indent="-457200" algn="l">
              <a:spcBef>
                <a:spcPct val="50000"/>
              </a:spcBef>
              <a:buFont typeface="Wingdings" pitchFamily="2" charset="2"/>
              <a:buChar char="§"/>
            </a:pPr>
            <a:r>
              <a:rPr lang="zh-CN" altLang="en-US" sz="1400" b="0" u="none" dirty="0" smtClean="0">
                <a:solidFill>
                  <a:srgbClr val="000099"/>
                </a:solidFill>
                <a:cs typeface="Arial" charset="0"/>
              </a:rPr>
              <a:t>简单的视觉回测常被用于选择移动平均线及设置轨道线百分比。更加技术性的方法是使用斐波拉契数列中的数字。（见第</a:t>
            </a:r>
            <a:r>
              <a:rPr lang="en-US" altLang="zh-CN" sz="1400" b="0" u="none" dirty="0" smtClean="0">
                <a:solidFill>
                  <a:srgbClr val="000099"/>
                </a:solidFill>
                <a:cs typeface="Arial" charset="0"/>
              </a:rPr>
              <a:t>2</a:t>
            </a:r>
            <a:r>
              <a:rPr lang="zh-CN" altLang="en-US" sz="1400" b="0" u="none" dirty="0" smtClean="0">
                <a:solidFill>
                  <a:srgbClr val="000099"/>
                </a:solidFill>
                <a:cs typeface="Arial" charset="0"/>
              </a:rPr>
              <a:t>页）</a:t>
            </a:r>
            <a:endParaRPr lang="en-US" sz="1400" b="0" u="none" dirty="0" smtClean="0">
              <a:solidFill>
                <a:srgbClr val="000099"/>
              </a:solidFill>
              <a:cs typeface="Arial" charset="0"/>
            </a:endParaRPr>
          </a:p>
        </p:txBody>
      </p:sp>
      <p:sp>
        <p:nvSpPr>
          <p:cNvPr id="18" name="Title 1"/>
          <p:cNvSpPr txBox="1">
            <a:spLocks/>
          </p:cNvSpPr>
          <p:nvPr/>
        </p:nvSpPr>
        <p:spPr>
          <a:xfrm>
            <a:off x="1027500" y="519486"/>
            <a:ext cx="7183050" cy="363753"/>
          </a:xfrm>
          <a:prstGeom prst="rect">
            <a:avLst/>
          </a:prstGeom>
          <a:solidFill>
            <a:schemeClr val="bg1"/>
          </a:solidFill>
          <a:ln>
            <a:noFill/>
          </a:ln>
        </p:spPr>
        <p:txBody>
          <a:bodyPr lIns="90000" tIns="18000" rIns="90000" bIns="18000"/>
          <a:lstStyle/>
          <a:p>
            <a:pPr lvl="0" algn="just" defTabSz="714375" eaLnBrk="0" hangingPunct="0">
              <a:spcBef>
                <a:spcPct val="60000"/>
              </a:spcBef>
              <a:buClr>
                <a:schemeClr val="accent1"/>
              </a:buClr>
              <a:defRPr/>
            </a:pPr>
            <a:r>
              <a:rPr lang="zh-TW" altLang="en-US" u="none" kern="0" dirty="0" smtClean="0">
                <a:latin typeface="Calibri" pitchFamily="34" charset="0"/>
              </a:rPr>
              <a:t>移</a:t>
            </a:r>
            <a:r>
              <a:rPr lang="zh-CN" altLang="en-US" u="none" kern="0" dirty="0" smtClean="0">
                <a:latin typeface="Calibri" pitchFamily="34" charset="0"/>
              </a:rPr>
              <a:t>动</a:t>
            </a:r>
            <a:r>
              <a:rPr lang="zh-TW" altLang="en-US" u="none" kern="0" dirty="0" smtClean="0">
                <a:latin typeface="Calibri" pitchFamily="34" charset="0"/>
              </a:rPr>
              <a:t>平均</a:t>
            </a:r>
            <a:r>
              <a:rPr lang="zh-CN" altLang="en-US" u="none" kern="0" dirty="0" smtClean="0">
                <a:latin typeface="Calibri" pitchFamily="34" charset="0"/>
              </a:rPr>
              <a:t>轨</a:t>
            </a:r>
            <a:r>
              <a:rPr lang="zh-TW" altLang="en-US" u="none" kern="0" dirty="0" smtClean="0">
                <a:latin typeface="Calibri" pitchFamily="34" charset="0"/>
              </a:rPr>
              <a:t>道</a:t>
            </a:r>
            <a:r>
              <a:rPr lang="en-GB" u="none" kern="0" dirty="0" smtClean="0">
                <a:latin typeface="Calibri" pitchFamily="34" charset="0"/>
              </a:rPr>
              <a:t>: </a:t>
            </a:r>
            <a:r>
              <a:rPr lang="zh-CN" altLang="en-US" u="none" kern="0" dirty="0" smtClean="0">
                <a:latin typeface="Calibri" pitchFamily="34" charset="0"/>
              </a:rPr>
              <a:t>简单而有效</a:t>
            </a:r>
            <a:r>
              <a:rPr lang="en-GB" u="none" kern="0" dirty="0" smtClean="0">
                <a:latin typeface="Calibri" pitchFamily="34" charset="0"/>
              </a:rPr>
              <a:t>…</a:t>
            </a:r>
            <a:endParaRPr lang="en-GB" u="none" kern="0" dirty="0">
              <a:solidFill>
                <a:srgbClr val="00B050"/>
              </a:solidFill>
              <a:latin typeface="Calibri" pitchFamily="34" charset="0"/>
            </a:endParaRPr>
          </a:p>
        </p:txBody>
      </p:sp>
      <p:cxnSp>
        <p:nvCxnSpPr>
          <p:cNvPr id="19" name="Straight Connector 18"/>
          <p:cNvCxnSpPr/>
          <p:nvPr/>
        </p:nvCxnSpPr>
        <p:spPr bwMode="auto">
          <a:xfrm>
            <a:off x="1074362" y="349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1074362" y="1015312"/>
            <a:ext cx="6995847"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nvGrpSpPr>
          <p:cNvPr id="2" name="Group 20"/>
          <p:cNvGrpSpPr/>
          <p:nvPr/>
        </p:nvGrpSpPr>
        <p:grpSpPr>
          <a:xfrm>
            <a:off x="284399" y="349312"/>
            <a:ext cx="666000" cy="666000"/>
            <a:chOff x="347134" y="360363"/>
            <a:chExt cx="672884" cy="662400"/>
          </a:xfrm>
        </p:grpSpPr>
        <p:sp>
          <p:nvSpPr>
            <p:cNvPr id="22" name="Freeform 506"/>
            <p:cNvSpPr>
              <a:spLocks/>
            </p:cNvSpPr>
            <p:nvPr/>
          </p:nvSpPr>
          <p:spPr bwMode="invGray">
            <a:xfrm>
              <a:off x="347134" y="360363"/>
              <a:ext cx="672884" cy="662400"/>
            </a:xfrm>
            <a:custGeom>
              <a:avLst/>
              <a:gdLst/>
              <a:ahLst/>
              <a:cxnLst>
                <a:cxn ang="0">
                  <a:pos x="365" y="366"/>
                </a:cxn>
                <a:cxn ang="0">
                  <a:pos x="365" y="0"/>
                </a:cxn>
                <a:cxn ang="0">
                  <a:pos x="0" y="0"/>
                </a:cxn>
                <a:cxn ang="0">
                  <a:pos x="0" y="366"/>
                </a:cxn>
                <a:cxn ang="0">
                  <a:pos x="365" y="366"/>
                </a:cxn>
                <a:cxn ang="0">
                  <a:pos x="365" y="366"/>
                </a:cxn>
              </a:cxnLst>
              <a:rect l="0" t="0" r="r" b="b"/>
              <a:pathLst>
                <a:path w="365" h="366">
                  <a:moveTo>
                    <a:pt x="365" y="366"/>
                  </a:moveTo>
                  <a:lnTo>
                    <a:pt x="365" y="0"/>
                  </a:lnTo>
                  <a:lnTo>
                    <a:pt x="0" y="0"/>
                  </a:lnTo>
                  <a:lnTo>
                    <a:pt x="0" y="366"/>
                  </a:lnTo>
                  <a:lnTo>
                    <a:pt x="365" y="366"/>
                  </a:lnTo>
                  <a:lnTo>
                    <a:pt x="365" y="366"/>
                  </a:lnTo>
                  <a:close/>
                </a:path>
              </a:pathLst>
            </a:custGeom>
            <a:solidFill>
              <a:srgbClr val="7399C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 name="Group 21"/>
            <p:cNvGrpSpPr/>
            <p:nvPr/>
          </p:nvGrpSpPr>
          <p:grpSpPr>
            <a:xfrm>
              <a:off x="380317" y="403839"/>
              <a:ext cx="599144" cy="248876"/>
              <a:chOff x="380317" y="403839"/>
              <a:chExt cx="599144" cy="248876"/>
            </a:xfrm>
          </p:grpSpPr>
          <p:sp>
            <p:nvSpPr>
              <p:cNvPr id="24" name="Freeform 507"/>
              <p:cNvSpPr>
                <a:spLocks noEditPoints="1"/>
              </p:cNvSpPr>
              <p:nvPr/>
            </p:nvSpPr>
            <p:spPr bwMode="invGray">
              <a:xfrm>
                <a:off x="479867" y="424118"/>
                <a:ext cx="73741" cy="101394"/>
              </a:xfrm>
              <a:custGeom>
                <a:avLst/>
                <a:gdLst/>
                <a:ahLst/>
                <a:cxnLst>
                  <a:cxn ang="0">
                    <a:pos x="18" y="3"/>
                  </a:cxn>
                  <a:cxn ang="0">
                    <a:pos x="11" y="0"/>
                  </a:cxn>
                  <a:cxn ang="0">
                    <a:pos x="5" y="3"/>
                  </a:cxn>
                  <a:cxn ang="0">
                    <a:pos x="0" y="15"/>
                  </a:cxn>
                  <a:cxn ang="0">
                    <a:pos x="5" y="27"/>
                  </a:cxn>
                  <a:cxn ang="0">
                    <a:pos x="11" y="30"/>
                  </a:cxn>
                  <a:cxn ang="0">
                    <a:pos x="18" y="27"/>
                  </a:cxn>
                  <a:cxn ang="0">
                    <a:pos x="22" y="15"/>
                  </a:cxn>
                  <a:cxn ang="0">
                    <a:pos x="18" y="3"/>
                  </a:cxn>
                  <a:cxn ang="0">
                    <a:pos x="15" y="15"/>
                  </a:cxn>
                  <a:cxn ang="0">
                    <a:pos x="14" y="27"/>
                  </a:cxn>
                  <a:cxn ang="0">
                    <a:pos x="11" y="29"/>
                  </a:cxn>
                  <a:cxn ang="0">
                    <a:pos x="9" y="27"/>
                  </a:cxn>
                  <a:cxn ang="0">
                    <a:pos x="8" y="15"/>
                  </a:cxn>
                  <a:cxn ang="0">
                    <a:pos x="9" y="3"/>
                  </a:cxn>
                  <a:cxn ang="0">
                    <a:pos x="11" y="1"/>
                  </a:cxn>
                  <a:cxn ang="0">
                    <a:pos x="14" y="3"/>
                  </a:cxn>
                  <a:cxn ang="0">
                    <a:pos x="15" y="15"/>
                  </a:cxn>
                </a:cxnLst>
                <a:rect l="0" t="0" r="r" b="b"/>
                <a:pathLst>
                  <a:path w="22" h="30">
                    <a:moveTo>
                      <a:pt x="18" y="3"/>
                    </a:moveTo>
                    <a:cubicBezTo>
                      <a:pt x="16" y="1"/>
                      <a:pt x="14" y="0"/>
                      <a:pt x="11" y="0"/>
                    </a:cubicBezTo>
                    <a:cubicBezTo>
                      <a:pt x="9" y="0"/>
                      <a:pt x="7" y="1"/>
                      <a:pt x="5" y="3"/>
                    </a:cubicBezTo>
                    <a:cubicBezTo>
                      <a:pt x="2" y="5"/>
                      <a:pt x="0" y="9"/>
                      <a:pt x="0" y="15"/>
                    </a:cubicBezTo>
                    <a:cubicBezTo>
                      <a:pt x="0" y="20"/>
                      <a:pt x="2" y="25"/>
                      <a:pt x="5" y="27"/>
                    </a:cubicBezTo>
                    <a:cubicBezTo>
                      <a:pt x="7" y="29"/>
                      <a:pt x="9" y="30"/>
                      <a:pt x="11" y="30"/>
                    </a:cubicBezTo>
                    <a:cubicBezTo>
                      <a:pt x="14" y="30"/>
                      <a:pt x="16" y="29"/>
                      <a:pt x="18" y="27"/>
                    </a:cubicBezTo>
                    <a:cubicBezTo>
                      <a:pt x="21" y="25"/>
                      <a:pt x="22" y="20"/>
                      <a:pt x="22" y="15"/>
                    </a:cubicBezTo>
                    <a:cubicBezTo>
                      <a:pt x="22" y="10"/>
                      <a:pt x="21" y="5"/>
                      <a:pt x="18" y="3"/>
                    </a:cubicBezTo>
                    <a:close/>
                    <a:moveTo>
                      <a:pt x="15" y="15"/>
                    </a:moveTo>
                    <a:cubicBezTo>
                      <a:pt x="15" y="20"/>
                      <a:pt x="15" y="25"/>
                      <a:pt x="14" y="27"/>
                    </a:cubicBezTo>
                    <a:cubicBezTo>
                      <a:pt x="13" y="28"/>
                      <a:pt x="13" y="29"/>
                      <a:pt x="11" y="29"/>
                    </a:cubicBezTo>
                    <a:cubicBezTo>
                      <a:pt x="10" y="29"/>
                      <a:pt x="9" y="28"/>
                      <a:pt x="9" y="27"/>
                    </a:cubicBezTo>
                    <a:cubicBezTo>
                      <a:pt x="8" y="25"/>
                      <a:pt x="8" y="20"/>
                      <a:pt x="8" y="15"/>
                    </a:cubicBezTo>
                    <a:cubicBezTo>
                      <a:pt x="8" y="10"/>
                      <a:pt x="8" y="5"/>
                      <a:pt x="9" y="3"/>
                    </a:cubicBezTo>
                    <a:cubicBezTo>
                      <a:pt x="9" y="2"/>
                      <a:pt x="10" y="1"/>
                      <a:pt x="11" y="1"/>
                    </a:cubicBezTo>
                    <a:cubicBezTo>
                      <a:pt x="13" y="1"/>
                      <a:pt x="13" y="2"/>
                      <a:pt x="14" y="3"/>
                    </a:cubicBezTo>
                    <a:cubicBezTo>
                      <a:pt x="15" y="5"/>
                      <a:pt x="15" y="10"/>
                      <a:pt x="15" y="15"/>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Freeform 508"/>
              <p:cNvSpPr>
                <a:spLocks/>
              </p:cNvSpPr>
              <p:nvPr/>
            </p:nvSpPr>
            <p:spPr bwMode="invGray">
              <a:xfrm>
                <a:off x="909407" y="424118"/>
                <a:ext cx="70054" cy="97707"/>
              </a:xfrm>
              <a:custGeom>
                <a:avLst/>
                <a:gdLst/>
                <a:ahLst/>
                <a:cxnLst>
                  <a:cxn ang="0">
                    <a:pos x="8" y="29"/>
                  </a:cxn>
                  <a:cxn ang="0">
                    <a:pos x="0" y="29"/>
                  </a:cxn>
                  <a:cxn ang="0">
                    <a:pos x="0" y="1"/>
                  </a:cxn>
                  <a:cxn ang="0">
                    <a:pos x="7" y="1"/>
                  </a:cxn>
                  <a:cxn ang="0">
                    <a:pos x="7" y="4"/>
                  </a:cxn>
                  <a:cxn ang="0">
                    <a:pos x="13" y="0"/>
                  </a:cxn>
                  <a:cxn ang="0">
                    <a:pos x="21" y="9"/>
                  </a:cxn>
                  <a:cxn ang="0">
                    <a:pos x="21" y="29"/>
                  </a:cxn>
                  <a:cxn ang="0">
                    <a:pos x="13" y="29"/>
                  </a:cxn>
                  <a:cxn ang="0">
                    <a:pos x="13" y="7"/>
                  </a:cxn>
                  <a:cxn ang="0">
                    <a:pos x="12" y="2"/>
                  </a:cxn>
                  <a:cxn ang="0">
                    <a:pos x="9" y="3"/>
                  </a:cxn>
                  <a:cxn ang="0">
                    <a:pos x="8" y="7"/>
                  </a:cxn>
                  <a:cxn ang="0">
                    <a:pos x="8" y="29"/>
                  </a:cxn>
                </a:cxnLst>
                <a:rect l="0" t="0" r="r" b="b"/>
                <a:pathLst>
                  <a:path w="21" h="29">
                    <a:moveTo>
                      <a:pt x="8" y="29"/>
                    </a:moveTo>
                    <a:cubicBezTo>
                      <a:pt x="0" y="29"/>
                      <a:pt x="0" y="29"/>
                      <a:pt x="0" y="29"/>
                    </a:cubicBezTo>
                    <a:cubicBezTo>
                      <a:pt x="0" y="1"/>
                      <a:pt x="0" y="1"/>
                      <a:pt x="0" y="1"/>
                    </a:cubicBezTo>
                    <a:cubicBezTo>
                      <a:pt x="7" y="1"/>
                      <a:pt x="7" y="1"/>
                      <a:pt x="7" y="1"/>
                    </a:cubicBezTo>
                    <a:cubicBezTo>
                      <a:pt x="7" y="4"/>
                      <a:pt x="7" y="4"/>
                      <a:pt x="7" y="4"/>
                    </a:cubicBezTo>
                    <a:cubicBezTo>
                      <a:pt x="8" y="2"/>
                      <a:pt x="10" y="1"/>
                      <a:pt x="13" y="0"/>
                    </a:cubicBezTo>
                    <a:cubicBezTo>
                      <a:pt x="18" y="0"/>
                      <a:pt x="21" y="3"/>
                      <a:pt x="21" y="9"/>
                    </a:cubicBezTo>
                    <a:cubicBezTo>
                      <a:pt x="21" y="29"/>
                      <a:pt x="21" y="29"/>
                      <a:pt x="21" y="29"/>
                    </a:cubicBezTo>
                    <a:cubicBezTo>
                      <a:pt x="13" y="29"/>
                      <a:pt x="13" y="29"/>
                      <a:pt x="13" y="29"/>
                    </a:cubicBezTo>
                    <a:cubicBezTo>
                      <a:pt x="13" y="7"/>
                      <a:pt x="13" y="7"/>
                      <a:pt x="13" y="7"/>
                    </a:cubicBezTo>
                    <a:cubicBezTo>
                      <a:pt x="13" y="5"/>
                      <a:pt x="13" y="3"/>
                      <a:pt x="12" y="2"/>
                    </a:cubicBezTo>
                    <a:cubicBezTo>
                      <a:pt x="11" y="2"/>
                      <a:pt x="10" y="2"/>
                      <a:pt x="9" y="3"/>
                    </a:cubicBezTo>
                    <a:cubicBezTo>
                      <a:pt x="8" y="4"/>
                      <a:pt x="8" y="5"/>
                      <a:pt x="8" y="7"/>
                    </a:cubicBezTo>
                    <a:cubicBezTo>
                      <a:pt x="8" y="8"/>
                      <a:pt x="8" y="29"/>
                      <a:pt x="8"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Freeform 509"/>
              <p:cNvSpPr>
                <a:spLocks noEditPoints="1"/>
              </p:cNvSpPr>
              <p:nvPr/>
            </p:nvSpPr>
            <p:spPr bwMode="invGray">
              <a:xfrm>
                <a:off x="822761" y="424118"/>
                <a:ext cx="70054" cy="101394"/>
              </a:xfrm>
              <a:custGeom>
                <a:avLst/>
                <a:gdLst/>
                <a:ahLst/>
                <a:cxnLst>
                  <a:cxn ang="0">
                    <a:pos x="17" y="2"/>
                  </a:cxn>
                  <a:cxn ang="0">
                    <a:pos x="21" y="8"/>
                  </a:cxn>
                  <a:cxn ang="0">
                    <a:pos x="21" y="29"/>
                  </a:cxn>
                  <a:cxn ang="0">
                    <a:pos x="13" y="29"/>
                  </a:cxn>
                  <a:cxn ang="0">
                    <a:pos x="13" y="27"/>
                  </a:cxn>
                  <a:cxn ang="0">
                    <a:pos x="7" y="30"/>
                  </a:cxn>
                  <a:cxn ang="0">
                    <a:pos x="0" y="22"/>
                  </a:cxn>
                  <a:cxn ang="0">
                    <a:pos x="9" y="13"/>
                  </a:cxn>
                  <a:cxn ang="0">
                    <a:pos x="13" y="9"/>
                  </a:cxn>
                  <a:cxn ang="0">
                    <a:pos x="13" y="4"/>
                  </a:cxn>
                  <a:cxn ang="0">
                    <a:pos x="10" y="2"/>
                  </a:cxn>
                  <a:cxn ang="0">
                    <a:pos x="8" y="3"/>
                  </a:cxn>
                  <a:cxn ang="0">
                    <a:pos x="9" y="7"/>
                  </a:cxn>
                  <a:cxn ang="0">
                    <a:pos x="5" y="11"/>
                  </a:cxn>
                  <a:cxn ang="0">
                    <a:pos x="2" y="7"/>
                  </a:cxn>
                  <a:cxn ang="0">
                    <a:pos x="12" y="0"/>
                  </a:cxn>
                  <a:cxn ang="0">
                    <a:pos x="17" y="2"/>
                  </a:cxn>
                  <a:cxn ang="0">
                    <a:pos x="13" y="12"/>
                  </a:cxn>
                  <a:cxn ang="0">
                    <a:pos x="11" y="13"/>
                  </a:cxn>
                  <a:cxn ang="0">
                    <a:pos x="8" y="19"/>
                  </a:cxn>
                  <a:cxn ang="0">
                    <a:pos x="8" y="26"/>
                  </a:cxn>
                  <a:cxn ang="0">
                    <a:pos x="11" y="28"/>
                  </a:cxn>
                  <a:cxn ang="0">
                    <a:pos x="13" y="22"/>
                  </a:cxn>
                  <a:cxn ang="0">
                    <a:pos x="13" y="12"/>
                  </a:cxn>
                </a:cxnLst>
                <a:rect l="0" t="0" r="r" b="b"/>
                <a:pathLst>
                  <a:path w="21" h="30">
                    <a:moveTo>
                      <a:pt x="17" y="2"/>
                    </a:moveTo>
                    <a:cubicBezTo>
                      <a:pt x="19" y="3"/>
                      <a:pt x="21" y="5"/>
                      <a:pt x="21" y="8"/>
                    </a:cubicBezTo>
                    <a:cubicBezTo>
                      <a:pt x="21" y="29"/>
                      <a:pt x="21" y="29"/>
                      <a:pt x="21" y="29"/>
                    </a:cubicBezTo>
                    <a:cubicBezTo>
                      <a:pt x="13" y="29"/>
                      <a:pt x="13" y="29"/>
                      <a:pt x="13" y="29"/>
                    </a:cubicBezTo>
                    <a:cubicBezTo>
                      <a:pt x="13" y="27"/>
                      <a:pt x="13" y="27"/>
                      <a:pt x="13" y="27"/>
                    </a:cubicBezTo>
                    <a:cubicBezTo>
                      <a:pt x="13" y="29"/>
                      <a:pt x="11" y="30"/>
                      <a:pt x="7" y="30"/>
                    </a:cubicBezTo>
                    <a:cubicBezTo>
                      <a:pt x="5" y="30"/>
                      <a:pt x="0" y="29"/>
                      <a:pt x="0" y="22"/>
                    </a:cubicBezTo>
                    <a:cubicBezTo>
                      <a:pt x="0" y="16"/>
                      <a:pt x="4" y="15"/>
                      <a:pt x="9" y="13"/>
                    </a:cubicBezTo>
                    <a:cubicBezTo>
                      <a:pt x="13" y="11"/>
                      <a:pt x="13" y="11"/>
                      <a:pt x="13" y="9"/>
                    </a:cubicBezTo>
                    <a:cubicBezTo>
                      <a:pt x="13" y="8"/>
                      <a:pt x="13" y="6"/>
                      <a:pt x="13" y="4"/>
                    </a:cubicBezTo>
                    <a:cubicBezTo>
                      <a:pt x="13" y="2"/>
                      <a:pt x="12" y="1"/>
                      <a:pt x="10" y="2"/>
                    </a:cubicBezTo>
                    <a:cubicBezTo>
                      <a:pt x="9" y="2"/>
                      <a:pt x="8" y="2"/>
                      <a:pt x="8" y="3"/>
                    </a:cubicBezTo>
                    <a:cubicBezTo>
                      <a:pt x="8" y="4"/>
                      <a:pt x="9" y="5"/>
                      <a:pt x="9" y="7"/>
                    </a:cubicBezTo>
                    <a:cubicBezTo>
                      <a:pt x="9" y="9"/>
                      <a:pt x="7" y="11"/>
                      <a:pt x="5" y="11"/>
                    </a:cubicBezTo>
                    <a:cubicBezTo>
                      <a:pt x="4" y="10"/>
                      <a:pt x="2" y="10"/>
                      <a:pt x="2" y="7"/>
                    </a:cubicBezTo>
                    <a:cubicBezTo>
                      <a:pt x="1" y="4"/>
                      <a:pt x="6" y="0"/>
                      <a:pt x="12" y="0"/>
                    </a:cubicBezTo>
                    <a:cubicBezTo>
                      <a:pt x="14" y="0"/>
                      <a:pt x="16" y="1"/>
                      <a:pt x="17" y="2"/>
                    </a:cubicBezTo>
                    <a:close/>
                    <a:moveTo>
                      <a:pt x="13" y="12"/>
                    </a:moveTo>
                    <a:cubicBezTo>
                      <a:pt x="11" y="13"/>
                      <a:pt x="11" y="13"/>
                      <a:pt x="11" y="13"/>
                    </a:cubicBezTo>
                    <a:cubicBezTo>
                      <a:pt x="9" y="15"/>
                      <a:pt x="8" y="17"/>
                      <a:pt x="8" y="19"/>
                    </a:cubicBezTo>
                    <a:cubicBezTo>
                      <a:pt x="8" y="21"/>
                      <a:pt x="8" y="23"/>
                      <a:pt x="8" y="26"/>
                    </a:cubicBezTo>
                    <a:cubicBezTo>
                      <a:pt x="8" y="28"/>
                      <a:pt x="10" y="28"/>
                      <a:pt x="11"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510"/>
              <p:cNvSpPr>
                <a:spLocks noEditPoints="1"/>
              </p:cNvSpPr>
              <p:nvPr/>
            </p:nvSpPr>
            <p:spPr bwMode="invGray">
              <a:xfrm>
                <a:off x="483554" y="551321"/>
                <a:ext cx="68211" cy="101394"/>
              </a:xfrm>
              <a:custGeom>
                <a:avLst/>
                <a:gdLst/>
                <a:ahLst/>
                <a:cxnLst>
                  <a:cxn ang="0">
                    <a:pos x="17" y="2"/>
                  </a:cxn>
                  <a:cxn ang="0">
                    <a:pos x="20" y="8"/>
                  </a:cxn>
                  <a:cxn ang="0">
                    <a:pos x="20" y="29"/>
                  </a:cxn>
                  <a:cxn ang="0">
                    <a:pos x="13" y="29"/>
                  </a:cxn>
                  <a:cxn ang="0">
                    <a:pos x="13" y="26"/>
                  </a:cxn>
                  <a:cxn ang="0">
                    <a:pos x="7" y="30"/>
                  </a:cxn>
                  <a:cxn ang="0">
                    <a:pos x="0" y="22"/>
                  </a:cxn>
                  <a:cxn ang="0">
                    <a:pos x="8" y="13"/>
                  </a:cxn>
                  <a:cxn ang="0">
                    <a:pos x="13" y="9"/>
                  </a:cxn>
                  <a:cxn ang="0">
                    <a:pos x="13" y="4"/>
                  </a:cxn>
                  <a:cxn ang="0">
                    <a:pos x="10" y="1"/>
                  </a:cxn>
                  <a:cxn ang="0">
                    <a:pos x="7" y="3"/>
                  </a:cxn>
                  <a:cxn ang="0">
                    <a:pos x="9" y="7"/>
                  </a:cxn>
                  <a:cxn ang="0">
                    <a:pos x="4" y="10"/>
                  </a:cxn>
                  <a:cxn ang="0">
                    <a:pos x="1" y="7"/>
                  </a:cxn>
                  <a:cxn ang="0">
                    <a:pos x="11" y="0"/>
                  </a:cxn>
                  <a:cxn ang="0">
                    <a:pos x="17" y="2"/>
                  </a:cxn>
                  <a:cxn ang="0">
                    <a:pos x="13" y="12"/>
                  </a:cxn>
                  <a:cxn ang="0">
                    <a:pos x="10" y="13"/>
                  </a:cxn>
                  <a:cxn ang="0">
                    <a:pos x="7" y="19"/>
                  </a:cxn>
                  <a:cxn ang="0">
                    <a:pos x="7" y="25"/>
                  </a:cxn>
                  <a:cxn ang="0">
                    <a:pos x="10" y="28"/>
                  </a:cxn>
                  <a:cxn ang="0">
                    <a:pos x="13" y="22"/>
                  </a:cxn>
                  <a:cxn ang="0">
                    <a:pos x="13" y="12"/>
                  </a:cxn>
                </a:cxnLst>
                <a:rect l="0" t="0" r="r" b="b"/>
                <a:pathLst>
                  <a:path w="20" h="30">
                    <a:moveTo>
                      <a:pt x="17" y="2"/>
                    </a:moveTo>
                    <a:cubicBezTo>
                      <a:pt x="19" y="3"/>
                      <a:pt x="20" y="4"/>
                      <a:pt x="20" y="8"/>
                    </a:cubicBezTo>
                    <a:cubicBezTo>
                      <a:pt x="20" y="29"/>
                      <a:pt x="20" y="29"/>
                      <a:pt x="20" y="29"/>
                    </a:cubicBezTo>
                    <a:cubicBezTo>
                      <a:pt x="13" y="29"/>
                      <a:pt x="13" y="29"/>
                      <a:pt x="13" y="29"/>
                    </a:cubicBezTo>
                    <a:cubicBezTo>
                      <a:pt x="13" y="26"/>
                      <a:pt x="13" y="26"/>
                      <a:pt x="13" y="26"/>
                    </a:cubicBezTo>
                    <a:cubicBezTo>
                      <a:pt x="12" y="28"/>
                      <a:pt x="10" y="30"/>
                      <a:pt x="7" y="30"/>
                    </a:cubicBezTo>
                    <a:cubicBezTo>
                      <a:pt x="4" y="30"/>
                      <a:pt x="0" y="29"/>
                      <a:pt x="0" y="22"/>
                    </a:cubicBezTo>
                    <a:cubicBezTo>
                      <a:pt x="0" y="16"/>
                      <a:pt x="4" y="15"/>
                      <a:pt x="8" y="13"/>
                    </a:cubicBezTo>
                    <a:cubicBezTo>
                      <a:pt x="12" y="11"/>
                      <a:pt x="13" y="11"/>
                      <a:pt x="13" y="9"/>
                    </a:cubicBezTo>
                    <a:cubicBezTo>
                      <a:pt x="13" y="8"/>
                      <a:pt x="13" y="6"/>
                      <a:pt x="13" y="4"/>
                    </a:cubicBezTo>
                    <a:cubicBezTo>
                      <a:pt x="13" y="2"/>
                      <a:pt x="12" y="1"/>
                      <a:pt x="10" y="1"/>
                    </a:cubicBezTo>
                    <a:cubicBezTo>
                      <a:pt x="9" y="1"/>
                      <a:pt x="7" y="2"/>
                      <a:pt x="7" y="3"/>
                    </a:cubicBezTo>
                    <a:cubicBezTo>
                      <a:pt x="7" y="4"/>
                      <a:pt x="8" y="5"/>
                      <a:pt x="9" y="7"/>
                    </a:cubicBezTo>
                    <a:cubicBezTo>
                      <a:pt x="9" y="9"/>
                      <a:pt x="7" y="11"/>
                      <a:pt x="4" y="10"/>
                    </a:cubicBezTo>
                    <a:cubicBezTo>
                      <a:pt x="3" y="10"/>
                      <a:pt x="1" y="9"/>
                      <a:pt x="1" y="7"/>
                    </a:cubicBezTo>
                    <a:cubicBezTo>
                      <a:pt x="1" y="3"/>
                      <a:pt x="5" y="0"/>
                      <a:pt x="11" y="0"/>
                    </a:cubicBezTo>
                    <a:cubicBezTo>
                      <a:pt x="14" y="0"/>
                      <a:pt x="15" y="1"/>
                      <a:pt x="17" y="2"/>
                    </a:cubicBezTo>
                    <a:close/>
                    <a:moveTo>
                      <a:pt x="13" y="12"/>
                    </a:moveTo>
                    <a:cubicBezTo>
                      <a:pt x="10" y="13"/>
                      <a:pt x="10" y="13"/>
                      <a:pt x="10" y="13"/>
                    </a:cubicBezTo>
                    <a:cubicBezTo>
                      <a:pt x="8" y="15"/>
                      <a:pt x="8" y="17"/>
                      <a:pt x="7" y="19"/>
                    </a:cubicBezTo>
                    <a:cubicBezTo>
                      <a:pt x="7" y="20"/>
                      <a:pt x="7" y="23"/>
                      <a:pt x="7" y="25"/>
                    </a:cubicBezTo>
                    <a:cubicBezTo>
                      <a:pt x="8" y="28"/>
                      <a:pt x="9" y="28"/>
                      <a:pt x="10" y="28"/>
                    </a:cubicBezTo>
                    <a:cubicBezTo>
                      <a:pt x="12" y="27"/>
                      <a:pt x="13" y="25"/>
                      <a:pt x="13" y="22"/>
                    </a:cubicBezTo>
                    <a:cubicBezTo>
                      <a:pt x="13" y="22"/>
                      <a:pt x="13" y="13"/>
                      <a:pt x="13" y="12"/>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Freeform 511"/>
              <p:cNvSpPr>
                <a:spLocks/>
              </p:cNvSpPr>
              <p:nvPr/>
            </p:nvSpPr>
            <p:spPr bwMode="invGray">
              <a:xfrm>
                <a:off x="701089" y="424118"/>
                <a:ext cx="106924" cy="97707"/>
              </a:xfrm>
              <a:custGeom>
                <a:avLst/>
                <a:gdLst/>
                <a:ahLst/>
                <a:cxnLst>
                  <a:cxn ang="0">
                    <a:pos x="32" y="29"/>
                  </a:cxn>
                  <a:cxn ang="0">
                    <a:pos x="32" y="9"/>
                  </a:cxn>
                  <a:cxn ang="0">
                    <a:pos x="25" y="0"/>
                  </a:cxn>
                  <a:cxn ang="0">
                    <a:pos x="19" y="5"/>
                  </a:cxn>
                  <a:cxn ang="0">
                    <a:pos x="12" y="0"/>
                  </a:cxn>
                  <a:cxn ang="0">
                    <a:pos x="6" y="4"/>
                  </a:cxn>
                  <a:cxn ang="0">
                    <a:pos x="6" y="1"/>
                  </a:cxn>
                  <a:cxn ang="0">
                    <a:pos x="0" y="1"/>
                  </a:cxn>
                  <a:cxn ang="0">
                    <a:pos x="0" y="29"/>
                  </a:cxn>
                  <a:cxn ang="0">
                    <a:pos x="7" y="29"/>
                  </a:cxn>
                  <a:cxn ang="0">
                    <a:pos x="7" y="7"/>
                  </a:cxn>
                  <a:cxn ang="0">
                    <a:pos x="8" y="3"/>
                  </a:cxn>
                  <a:cxn ang="0">
                    <a:pos x="11" y="2"/>
                  </a:cxn>
                  <a:cxn ang="0">
                    <a:pos x="12" y="7"/>
                  </a:cxn>
                  <a:cxn ang="0">
                    <a:pos x="12" y="29"/>
                  </a:cxn>
                  <a:cxn ang="0">
                    <a:pos x="19" y="29"/>
                  </a:cxn>
                  <a:cxn ang="0">
                    <a:pos x="19" y="7"/>
                  </a:cxn>
                  <a:cxn ang="0">
                    <a:pos x="21" y="3"/>
                  </a:cxn>
                  <a:cxn ang="0">
                    <a:pos x="23" y="2"/>
                  </a:cxn>
                  <a:cxn ang="0">
                    <a:pos x="25" y="7"/>
                  </a:cxn>
                  <a:cxn ang="0">
                    <a:pos x="25" y="29"/>
                  </a:cxn>
                  <a:cxn ang="0">
                    <a:pos x="32" y="29"/>
                  </a:cxn>
                </a:cxnLst>
                <a:rect l="0" t="0" r="r" b="b"/>
                <a:pathLst>
                  <a:path w="32" h="29">
                    <a:moveTo>
                      <a:pt x="32" y="29"/>
                    </a:moveTo>
                    <a:cubicBezTo>
                      <a:pt x="32" y="9"/>
                      <a:pt x="32" y="9"/>
                      <a:pt x="32" y="9"/>
                    </a:cubicBezTo>
                    <a:cubicBezTo>
                      <a:pt x="32" y="3"/>
                      <a:pt x="29" y="0"/>
                      <a:pt x="25" y="0"/>
                    </a:cubicBezTo>
                    <a:cubicBezTo>
                      <a:pt x="21" y="1"/>
                      <a:pt x="19" y="3"/>
                      <a:pt x="19" y="5"/>
                    </a:cubicBezTo>
                    <a:cubicBezTo>
                      <a:pt x="18" y="2"/>
                      <a:pt x="15" y="0"/>
                      <a:pt x="12" y="0"/>
                    </a:cubicBezTo>
                    <a:cubicBezTo>
                      <a:pt x="9" y="1"/>
                      <a:pt x="7" y="2"/>
                      <a:pt x="6" y="4"/>
                    </a:cubicBezTo>
                    <a:cubicBezTo>
                      <a:pt x="6" y="1"/>
                      <a:pt x="6" y="1"/>
                      <a:pt x="6" y="1"/>
                    </a:cubicBezTo>
                    <a:cubicBezTo>
                      <a:pt x="0" y="1"/>
                      <a:pt x="0" y="1"/>
                      <a:pt x="0" y="1"/>
                    </a:cubicBezTo>
                    <a:cubicBezTo>
                      <a:pt x="0" y="29"/>
                      <a:pt x="0" y="29"/>
                      <a:pt x="0" y="29"/>
                    </a:cubicBezTo>
                    <a:cubicBezTo>
                      <a:pt x="7" y="29"/>
                      <a:pt x="7" y="29"/>
                      <a:pt x="7" y="29"/>
                    </a:cubicBezTo>
                    <a:cubicBezTo>
                      <a:pt x="7" y="29"/>
                      <a:pt x="7" y="8"/>
                      <a:pt x="7" y="7"/>
                    </a:cubicBezTo>
                    <a:cubicBezTo>
                      <a:pt x="7" y="5"/>
                      <a:pt x="7" y="4"/>
                      <a:pt x="8" y="3"/>
                    </a:cubicBezTo>
                    <a:cubicBezTo>
                      <a:pt x="9" y="2"/>
                      <a:pt x="10" y="2"/>
                      <a:pt x="11" y="2"/>
                    </a:cubicBezTo>
                    <a:cubicBezTo>
                      <a:pt x="12" y="3"/>
                      <a:pt x="12" y="5"/>
                      <a:pt x="12" y="7"/>
                    </a:cubicBezTo>
                    <a:cubicBezTo>
                      <a:pt x="12" y="29"/>
                      <a:pt x="12" y="29"/>
                      <a:pt x="12" y="29"/>
                    </a:cubicBezTo>
                    <a:cubicBezTo>
                      <a:pt x="19" y="29"/>
                      <a:pt x="19" y="29"/>
                      <a:pt x="19" y="29"/>
                    </a:cubicBezTo>
                    <a:cubicBezTo>
                      <a:pt x="19" y="7"/>
                      <a:pt x="19" y="7"/>
                      <a:pt x="19" y="7"/>
                    </a:cubicBezTo>
                    <a:cubicBezTo>
                      <a:pt x="19" y="5"/>
                      <a:pt x="20" y="4"/>
                      <a:pt x="21" y="3"/>
                    </a:cubicBezTo>
                    <a:cubicBezTo>
                      <a:pt x="22" y="2"/>
                      <a:pt x="23" y="2"/>
                      <a:pt x="23" y="2"/>
                    </a:cubicBezTo>
                    <a:cubicBezTo>
                      <a:pt x="25" y="3"/>
                      <a:pt x="25" y="5"/>
                      <a:pt x="25" y="7"/>
                    </a:cubicBezTo>
                    <a:cubicBezTo>
                      <a:pt x="25" y="29"/>
                      <a:pt x="25" y="29"/>
                      <a:pt x="25" y="29"/>
                    </a:cubicBezTo>
                    <a:cubicBezTo>
                      <a:pt x="32" y="29"/>
                      <a:pt x="32" y="29"/>
                      <a:pt x="32" y="2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Freeform 512"/>
              <p:cNvSpPr>
                <a:spLocks/>
              </p:cNvSpPr>
              <p:nvPr/>
            </p:nvSpPr>
            <p:spPr bwMode="invGray">
              <a:xfrm>
                <a:off x="570200" y="407526"/>
                <a:ext cx="23966" cy="114298"/>
              </a:xfrm>
              <a:custGeom>
                <a:avLst/>
                <a:gdLst/>
                <a:ahLst/>
                <a:cxnLst>
                  <a:cxn ang="0">
                    <a:pos x="7" y="0"/>
                  </a:cxn>
                  <a:cxn ang="0">
                    <a:pos x="7" y="34"/>
                  </a:cxn>
                  <a:cxn ang="0">
                    <a:pos x="0" y="34"/>
                  </a:cxn>
                  <a:cxn ang="0">
                    <a:pos x="0" y="0"/>
                  </a:cxn>
                  <a:cxn ang="0">
                    <a:pos x="7" y="0"/>
                  </a:cxn>
                </a:cxnLst>
                <a:rect l="0" t="0" r="r" b="b"/>
                <a:pathLst>
                  <a:path w="7" h="34">
                    <a:moveTo>
                      <a:pt x="7" y="0"/>
                    </a:moveTo>
                    <a:cubicBezTo>
                      <a:pt x="7" y="1"/>
                      <a:pt x="7" y="34"/>
                      <a:pt x="7" y="34"/>
                    </a:cubicBezTo>
                    <a:cubicBezTo>
                      <a:pt x="0" y="34"/>
                      <a:pt x="0" y="34"/>
                      <a:pt x="0" y="34"/>
                    </a:cubicBezTo>
                    <a:cubicBezTo>
                      <a:pt x="0" y="0"/>
                      <a:pt x="0" y="0"/>
                      <a:pt x="0" y="0"/>
                    </a:cubicBezTo>
                    <a:cubicBezTo>
                      <a:pt x="7" y="0"/>
                      <a:pt x="7" y="0"/>
                      <a:pt x="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513"/>
              <p:cNvSpPr>
                <a:spLocks noEditPoints="1"/>
              </p:cNvSpPr>
              <p:nvPr/>
            </p:nvSpPr>
            <p:spPr bwMode="invGray">
              <a:xfrm>
                <a:off x="607070" y="407526"/>
                <a:ext cx="71898" cy="117985"/>
              </a:xfrm>
              <a:custGeom>
                <a:avLst/>
                <a:gdLst/>
                <a:ahLst/>
                <a:cxnLst>
                  <a:cxn ang="0">
                    <a:pos x="21" y="34"/>
                  </a:cxn>
                  <a:cxn ang="0">
                    <a:pos x="21" y="0"/>
                  </a:cxn>
                  <a:cxn ang="0">
                    <a:pos x="14" y="0"/>
                  </a:cxn>
                  <a:cxn ang="0">
                    <a:pos x="14" y="8"/>
                  </a:cxn>
                  <a:cxn ang="0">
                    <a:pos x="10" y="6"/>
                  </a:cxn>
                  <a:cxn ang="0">
                    <a:pos x="0" y="19"/>
                  </a:cxn>
                  <a:cxn ang="0">
                    <a:pos x="9" y="35"/>
                  </a:cxn>
                  <a:cxn ang="0">
                    <a:pos x="14" y="31"/>
                  </a:cxn>
                  <a:cxn ang="0">
                    <a:pos x="14" y="34"/>
                  </a:cxn>
                  <a:cxn ang="0">
                    <a:pos x="21" y="34"/>
                  </a:cxn>
                  <a:cxn ang="0">
                    <a:pos x="13" y="8"/>
                  </a:cxn>
                  <a:cxn ang="0">
                    <a:pos x="14" y="20"/>
                  </a:cxn>
                  <a:cxn ang="0">
                    <a:pos x="13" y="32"/>
                  </a:cxn>
                  <a:cxn ang="0">
                    <a:pos x="11" y="33"/>
                  </a:cxn>
                  <a:cxn ang="0">
                    <a:pos x="8" y="29"/>
                  </a:cxn>
                  <a:cxn ang="0">
                    <a:pos x="7" y="19"/>
                  </a:cxn>
                  <a:cxn ang="0">
                    <a:pos x="9" y="9"/>
                  </a:cxn>
                  <a:cxn ang="0">
                    <a:pos x="11" y="7"/>
                  </a:cxn>
                  <a:cxn ang="0">
                    <a:pos x="13" y="8"/>
                  </a:cxn>
                </a:cxnLst>
                <a:rect l="0" t="0" r="r" b="b"/>
                <a:pathLst>
                  <a:path w="21" h="35">
                    <a:moveTo>
                      <a:pt x="21" y="34"/>
                    </a:moveTo>
                    <a:cubicBezTo>
                      <a:pt x="21" y="34"/>
                      <a:pt x="21" y="1"/>
                      <a:pt x="21" y="0"/>
                    </a:cubicBezTo>
                    <a:cubicBezTo>
                      <a:pt x="14" y="0"/>
                      <a:pt x="14" y="0"/>
                      <a:pt x="14" y="0"/>
                    </a:cubicBezTo>
                    <a:cubicBezTo>
                      <a:pt x="14" y="8"/>
                      <a:pt x="14" y="8"/>
                      <a:pt x="14" y="8"/>
                    </a:cubicBezTo>
                    <a:cubicBezTo>
                      <a:pt x="13" y="7"/>
                      <a:pt x="12" y="6"/>
                      <a:pt x="10" y="6"/>
                    </a:cubicBezTo>
                    <a:cubicBezTo>
                      <a:pt x="4" y="6"/>
                      <a:pt x="0" y="11"/>
                      <a:pt x="0" y="19"/>
                    </a:cubicBezTo>
                    <a:cubicBezTo>
                      <a:pt x="0" y="25"/>
                      <a:pt x="2" y="35"/>
                      <a:pt x="9" y="35"/>
                    </a:cubicBezTo>
                    <a:cubicBezTo>
                      <a:pt x="12" y="35"/>
                      <a:pt x="14" y="33"/>
                      <a:pt x="14" y="31"/>
                    </a:cubicBezTo>
                    <a:cubicBezTo>
                      <a:pt x="14" y="34"/>
                      <a:pt x="14" y="34"/>
                      <a:pt x="14" y="34"/>
                    </a:cubicBezTo>
                    <a:cubicBezTo>
                      <a:pt x="21" y="34"/>
                      <a:pt x="21" y="34"/>
                      <a:pt x="21" y="34"/>
                    </a:cubicBezTo>
                    <a:close/>
                    <a:moveTo>
                      <a:pt x="13" y="8"/>
                    </a:moveTo>
                    <a:cubicBezTo>
                      <a:pt x="14" y="10"/>
                      <a:pt x="14" y="15"/>
                      <a:pt x="14" y="20"/>
                    </a:cubicBezTo>
                    <a:cubicBezTo>
                      <a:pt x="14" y="24"/>
                      <a:pt x="15" y="30"/>
                      <a:pt x="13" y="32"/>
                    </a:cubicBezTo>
                    <a:cubicBezTo>
                      <a:pt x="12" y="33"/>
                      <a:pt x="12" y="33"/>
                      <a:pt x="11" y="33"/>
                    </a:cubicBezTo>
                    <a:cubicBezTo>
                      <a:pt x="9" y="33"/>
                      <a:pt x="8" y="32"/>
                      <a:pt x="8" y="29"/>
                    </a:cubicBezTo>
                    <a:cubicBezTo>
                      <a:pt x="7" y="26"/>
                      <a:pt x="7" y="23"/>
                      <a:pt x="7" y="19"/>
                    </a:cubicBezTo>
                    <a:cubicBezTo>
                      <a:pt x="7" y="15"/>
                      <a:pt x="8" y="12"/>
                      <a:pt x="9" y="9"/>
                    </a:cubicBezTo>
                    <a:cubicBezTo>
                      <a:pt x="9" y="8"/>
                      <a:pt x="10" y="7"/>
                      <a:pt x="11" y="7"/>
                    </a:cubicBezTo>
                    <a:cubicBezTo>
                      <a:pt x="12" y="7"/>
                      <a:pt x="12" y="7"/>
                      <a:pt x="13" y="8"/>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 name="Freeform 514"/>
              <p:cNvSpPr>
                <a:spLocks/>
              </p:cNvSpPr>
              <p:nvPr/>
            </p:nvSpPr>
            <p:spPr bwMode="invGray">
              <a:xfrm>
                <a:off x="721368" y="551321"/>
                <a:ext cx="60837" cy="97707"/>
              </a:xfrm>
              <a:custGeom>
                <a:avLst/>
                <a:gdLst/>
                <a:ahLst/>
                <a:cxnLst>
                  <a:cxn ang="0">
                    <a:pos x="17" y="0"/>
                  </a:cxn>
                  <a:cxn ang="0">
                    <a:pos x="17" y="8"/>
                  </a:cxn>
                  <a:cxn ang="0">
                    <a:pos x="16" y="8"/>
                  </a:cxn>
                  <a:cxn ang="0">
                    <a:pos x="10" y="1"/>
                  </a:cxn>
                  <a:cxn ang="0">
                    <a:pos x="6" y="4"/>
                  </a:cxn>
                  <a:cxn ang="0">
                    <a:pos x="10" y="10"/>
                  </a:cxn>
                  <a:cxn ang="0">
                    <a:pos x="18" y="20"/>
                  </a:cxn>
                  <a:cxn ang="0">
                    <a:pos x="8" y="29"/>
                  </a:cxn>
                  <a:cxn ang="0">
                    <a:pos x="0" y="29"/>
                  </a:cxn>
                  <a:cxn ang="0">
                    <a:pos x="0" y="19"/>
                  </a:cxn>
                  <a:cxn ang="0">
                    <a:pos x="1" y="19"/>
                  </a:cxn>
                  <a:cxn ang="0">
                    <a:pos x="9" y="28"/>
                  </a:cxn>
                  <a:cxn ang="0">
                    <a:pos x="13" y="23"/>
                  </a:cxn>
                  <a:cxn ang="0">
                    <a:pos x="7" y="17"/>
                  </a:cxn>
                  <a:cxn ang="0">
                    <a:pos x="0" y="8"/>
                  </a:cxn>
                  <a:cxn ang="0">
                    <a:pos x="9" y="0"/>
                  </a:cxn>
                  <a:cxn ang="0">
                    <a:pos x="17" y="0"/>
                  </a:cxn>
                </a:cxnLst>
                <a:rect l="0" t="0" r="r" b="b"/>
                <a:pathLst>
                  <a:path w="18" h="29">
                    <a:moveTo>
                      <a:pt x="17" y="0"/>
                    </a:moveTo>
                    <a:cubicBezTo>
                      <a:pt x="17" y="8"/>
                      <a:pt x="17" y="8"/>
                      <a:pt x="17" y="8"/>
                    </a:cubicBezTo>
                    <a:cubicBezTo>
                      <a:pt x="16" y="8"/>
                      <a:pt x="16" y="8"/>
                      <a:pt x="16" y="8"/>
                    </a:cubicBezTo>
                    <a:cubicBezTo>
                      <a:pt x="15" y="5"/>
                      <a:pt x="13" y="1"/>
                      <a:pt x="10" y="1"/>
                    </a:cubicBezTo>
                    <a:cubicBezTo>
                      <a:pt x="8" y="1"/>
                      <a:pt x="6" y="2"/>
                      <a:pt x="6" y="4"/>
                    </a:cubicBezTo>
                    <a:cubicBezTo>
                      <a:pt x="5" y="7"/>
                      <a:pt x="6" y="8"/>
                      <a:pt x="10" y="10"/>
                    </a:cubicBezTo>
                    <a:cubicBezTo>
                      <a:pt x="15" y="13"/>
                      <a:pt x="18" y="14"/>
                      <a:pt x="18" y="20"/>
                    </a:cubicBezTo>
                    <a:cubicBezTo>
                      <a:pt x="18" y="27"/>
                      <a:pt x="13" y="29"/>
                      <a:pt x="8" y="29"/>
                    </a:cubicBezTo>
                    <a:cubicBezTo>
                      <a:pt x="6" y="29"/>
                      <a:pt x="0" y="29"/>
                      <a:pt x="0" y="29"/>
                    </a:cubicBezTo>
                    <a:cubicBezTo>
                      <a:pt x="0" y="19"/>
                      <a:pt x="0" y="19"/>
                      <a:pt x="0" y="19"/>
                    </a:cubicBezTo>
                    <a:cubicBezTo>
                      <a:pt x="1" y="19"/>
                      <a:pt x="1" y="19"/>
                      <a:pt x="1" y="19"/>
                    </a:cubicBezTo>
                    <a:cubicBezTo>
                      <a:pt x="3" y="25"/>
                      <a:pt x="4" y="28"/>
                      <a:pt x="9" y="28"/>
                    </a:cubicBezTo>
                    <a:cubicBezTo>
                      <a:pt x="11" y="28"/>
                      <a:pt x="13" y="26"/>
                      <a:pt x="13" y="23"/>
                    </a:cubicBezTo>
                    <a:cubicBezTo>
                      <a:pt x="13" y="21"/>
                      <a:pt x="11" y="19"/>
                      <a:pt x="7" y="17"/>
                    </a:cubicBezTo>
                    <a:cubicBezTo>
                      <a:pt x="3" y="14"/>
                      <a:pt x="0" y="12"/>
                      <a:pt x="0" y="8"/>
                    </a:cubicBezTo>
                    <a:cubicBezTo>
                      <a:pt x="0" y="4"/>
                      <a:pt x="3" y="0"/>
                      <a:pt x="9" y="0"/>
                    </a:cubicBezTo>
                    <a:cubicBezTo>
                      <a:pt x="11" y="0"/>
                      <a:pt x="17" y="0"/>
                      <a:pt x="17"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Freeform 515"/>
              <p:cNvSpPr>
                <a:spLocks/>
              </p:cNvSpPr>
              <p:nvPr/>
            </p:nvSpPr>
            <p:spPr bwMode="invGray">
              <a:xfrm>
                <a:off x="564669" y="534729"/>
                <a:ext cx="140107" cy="117985"/>
              </a:xfrm>
              <a:custGeom>
                <a:avLst/>
                <a:gdLst/>
                <a:ahLst/>
                <a:cxnLst>
                  <a:cxn ang="0">
                    <a:pos x="42" y="34"/>
                  </a:cxn>
                  <a:cxn ang="0">
                    <a:pos x="35" y="34"/>
                  </a:cxn>
                  <a:cxn ang="0">
                    <a:pos x="35" y="12"/>
                  </a:cxn>
                  <a:cxn ang="0">
                    <a:pos x="33" y="7"/>
                  </a:cxn>
                  <a:cxn ang="0">
                    <a:pos x="31" y="8"/>
                  </a:cxn>
                  <a:cxn ang="0">
                    <a:pos x="29" y="12"/>
                  </a:cxn>
                  <a:cxn ang="0">
                    <a:pos x="29" y="34"/>
                  </a:cxn>
                  <a:cxn ang="0">
                    <a:pos x="22" y="34"/>
                  </a:cxn>
                  <a:cxn ang="0">
                    <a:pos x="22" y="26"/>
                  </a:cxn>
                  <a:cxn ang="0">
                    <a:pos x="12" y="35"/>
                  </a:cxn>
                  <a:cxn ang="0">
                    <a:pos x="0" y="20"/>
                  </a:cxn>
                  <a:cxn ang="0">
                    <a:pos x="12" y="5"/>
                  </a:cxn>
                  <a:cxn ang="0">
                    <a:pos x="18" y="8"/>
                  </a:cxn>
                  <a:cxn ang="0">
                    <a:pos x="18" y="14"/>
                  </a:cxn>
                  <a:cxn ang="0">
                    <a:pos x="11" y="13"/>
                  </a:cxn>
                  <a:cxn ang="0">
                    <a:pos x="13" y="8"/>
                  </a:cxn>
                  <a:cxn ang="0">
                    <a:pos x="12" y="6"/>
                  </a:cxn>
                  <a:cxn ang="0">
                    <a:pos x="8" y="12"/>
                  </a:cxn>
                  <a:cxn ang="0">
                    <a:pos x="8" y="28"/>
                  </a:cxn>
                  <a:cxn ang="0">
                    <a:pos x="13" y="33"/>
                  </a:cxn>
                  <a:cxn ang="0">
                    <a:pos x="22" y="21"/>
                  </a:cxn>
                  <a:cxn ang="0">
                    <a:pos x="22" y="0"/>
                  </a:cxn>
                  <a:cxn ang="0">
                    <a:pos x="29" y="0"/>
                  </a:cxn>
                  <a:cxn ang="0">
                    <a:pos x="29" y="8"/>
                  </a:cxn>
                  <a:cxn ang="0">
                    <a:pos x="35" y="5"/>
                  </a:cxn>
                  <a:cxn ang="0">
                    <a:pos x="42" y="14"/>
                  </a:cxn>
                  <a:cxn ang="0">
                    <a:pos x="42" y="34"/>
                  </a:cxn>
                </a:cxnLst>
                <a:rect l="0" t="0" r="r" b="b"/>
                <a:pathLst>
                  <a:path w="42" h="35">
                    <a:moveTo>
                      <a:pt x="42" y="34"/>
                    </a:moveTo>
                    <a:cubicBezTo>
                      <a:pt x="35" y="34"/>
                      <a:pt x="35" y="34"/>
                      <a:pt x="35" y="34"/>
                    </a:cubicBezTo>
                    <a:cubicBezTo>
                      <a:pt x="35" y="12"/>
                      <a:pt x="35" y="12"/>
                      <a:pt x="35" y="12"/>
                    </a:cubicBezTo>
                    <a:cubicBezTo>
                      <a:pt x="35" y="10"/>
                      <a:pt x="35" y="8"/>
                      <a:pt x="33" y="7"/>
                    </a:cubicBezTo>
                    <a:cubicBezTo>
                      <a:pt x="33" y="7"/>
                      <a:pt x="32" y="7"/>
                      <a:pt x="31" y="8"/>
                    </a:cubicBezTo>
                    <a:cubicBezTo>
                      <a:pt x="30" y="9"/>
                      <a:pt x="29" y="10"/>
                      <a:pt x="29" y="12"/>
                    </a:cubicBezTo>
                    <a:cubicBezTo>
                      <a:pt x="29" y="34"/>
                      <a:pt x="29" y="34"/>
                      <a:pt x="29" y="34"/>
                    </a:cubicBezTo>
                    <a:cubicBezTo>
                      <a:pt x="22" y="34"/>
                      <a:pt x="22" y="34"/>
                      <a:pt x="22" y="34"/>
                    </a:cubicBezTo>
                    <a:cubicBezTo>
                      <a:pt x="22" y="26"/>
                      <a:pt x="22" y="26"/>
                      <a:pt x="22" y="26"/>
                    </a:cubicBezTo>
                    <a:cubicBezTo>
                      <a:pt x="21" y="30"/>
                      <a:pt x="18" y="35"/>
                      <a:pt x="12" y="35"/>
                    </a:cubicBezTo>
                    <a:cubicBezTo>
                      <a:pt x="8" y="35"/>
                      <a:pt x="0" y="33"/>
                      <a:pt x="0" y="20"/>
                    </a:cubicBezTo>
                    <a:cubicBezTo>
                      <a:pt x="0" y="9"/>
                      <a:pt x="8" y="5"/>
                      <a:pt x="12" y="5"/>
                    </a:cubicBezTo>
                    <a:cubicBezTo>
                      <a:pt x="15" y="5"/>
                      <a:pt x="17" y="6"/>
                      <a:pt x="18" y="8"/>
                    </a:cubicBezTo>
                    <a:cubicBezTo>
                      <a:pt x="19" y="10"/>
                      <a:pt x="20" y="13"/>
                      <a:pt x="18" y="14"/>
                    </a:cubicBezTo>
                    <a:cubicBezTo>
                      <a:pt x="16" y="16"/>
                      <a:pt x="12" y="16"/>
                      <a:pt x="11" y="13"/>
                    </a:cubicBezTo>
                    <a:cubicBezTo>
                      <a:pt x="11" y="11"/>
                      <a:pt x="12" y="9"/>
                      <a:pt x="13" y="8"/>
                    </a:cubicBezTo>
                    <a:cubicBezTo>
                      <a:pt x="14" y="8"/>
                      <a:pt x="14" y="6"/>
                      <a:pt x="12" y="6"/>
                    </a:cubicBezTo>
                    <a:cubicBezTo>
                      <a:pt x="9" y="6"/>
                      <a:pt x="8" y="9"/>
                      <a:pt x="8" y="12"/>
                    </a:cubicBezTo>
                    <a:cubicBezTo>
                      <a:pt x="7" y="18"/>
                      <a:pt x="7" y="24"/>
                      <a:pt x="8" y="28"/>
                    </a:cubicBezTo>
                    <a:cubicBezTo>
                      <a:pt x="8" y="31"/>
                      <a:pt x="9" y="33"/>
                      <a:pt x="13" y="33"/>
                    </a:cubicBezTo>
                    <a:cubicBezTo>
                      <a:pt x="18" y="34"/>
                      <a:pt x="22" y="27"/>
                      <a:pt x="22" y="21"/>
                    </a:cubicBezTo>
                    <a:cubicBezTo>
                      <a:pt x="22" y="0"/>
                      <a:pt x="22" y="0"/>
                      <a:pt x="22" y="0"/>
                    </a:cubicBezTo>
                    <a:cubicBezTo>
                      <a:pt x="29" y="0"/>
                      <a:pt x="29" y="0"/>
                      <a:pt x="29" y="0"/>
                    </a:cubicBezTo>
                    <a:cubicBezTo>
                      <a:pt x="29" y="8"/>
                      <a:pt x="29" y="8"/>
                      <a:pt x="29" y="8"/>
                    </a:cubicBezTo>
                    <a:cubicBezTo>
                      <a:pt x="31" y="7"/>
                      <a:pt x="32" y="5"/>
                      <a:pt x="35" y="5"/>
                    </a:cubicBezTo>
                    <a:cubicBezTo>
                      <a:pt x="39" y="5"/>
                      <a:pt x="42" y="8"/>
                      <a:pt x="42" y="14"/>
                    </a:cubicBezTo>
                    <a:cubicBezTo>
                      <a:pt x="42" y="34"/>
                      <a:pt x="42" y="34"/>
                      <a:pt x="42" y="3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516"/>
              <p:cNvSpPr>
                <a:spLocks/>
              </p:cNvSpPr>
              <p:nvPr/>
            </p:nvSpPr>
            <p:spPr bwMode="invGray">
              <a:xfrm>
                <a:off x="380317" y="403839"/>
                <a:ext cx="94020" cy="245188"/>
              </a:xfrm>
              <a:custGeom>
                <a:avLst/>
                <a:gdLst/>
                <a:ahLst/>
                <a:cxnLst>
                  <a:cxn ang="0">
                    <a:pos x="26" y="0"/>
                  </a:cxn>
                  <a:cxn ang="0">
                    <a:pos x="26" y="11"/>
                  </a:cxn>
                  <a:cxn ang="0">
                    <a:pos x="25" y="11"/>
                  </a:cxn>
                  <a:cxn ang="0">
                    <a:pos x="17" y="1"/>
                  </a:cxn>
                  <a:cxn ang="0">
                    <a:pos x="11" y="5"/>
                  </a:cxn>
                  <a:cxn ang="0">
                    <a:pos x="9" y="19"/>
                  </a:cxn>
                  <a:cxn ang="0">
                    <a:pos x="10" y="32"/>
                  </a:cxn>
                  <a:cxn ang="0">
                    <a:pos x="14" y="36"/>
                  </a:cxn>
                  <a:cxn ang="0">
                    <a:pos x="18" y="35"/>
                  </a:cxn>
                  <a:cxn ang="0">
                    <a:pos x="19" y="30"/>
                  </a:cxn>
                  <a:cxn ang="0">
                    <a:pos x="19" y="23"/>
                  </a:cxn>
                  <a:cxn ang="0">
                    <a:pos x="17" y="19"/>
                  </a:cxn>
                  <a:cxn ang="0">
                    <a:pos x="14" y="19"/>
                  </a:cxn>
                  <a:cxn ang="0">
                    <a:pos x="14" y="18"/>
                  </a:cxn>
                  <a:cxn ang="0">
                    <a:pos x="26" y="18"/>
                  </a:cxn>
                  <a:cxn ang="0">
                    <a:pos x="26" y="47"/>
                  </a:cxn>
                  <a:cxn ang="0">
                    <a:pos x="25" y="47"/>
                  </a:cxn>
                  <a:cxn ang="0">
                    <a:pos x="23" y="41"/>
                  </a:cxn>
                  <a:cxn ang="0">
                    <a:pos x="17" y="37"/>
                  </a:cxn>
                  <a:cxn ang="0">
                    <a:pos x="11" y="43"/>
                  </a:cxn>
                  <a:cxn ang="0">
                    <a:pos x="18" y="50"/>
                  </a:cxn>
                  <a:cxn ang="0">
                    <a:pos x="28" y="62"/>
                  </a:cxn>
                  <a:cxn ang="0">
                    <a:pos x="16" y="73"/>
                  </a:cxn>
                  <a:cxn ang="0">
                    <a:pos x="4" y="73"/>
                  </a:cxn>
                  <a:cxn ang="0">
                    <a:pos x="4" y="60"/>
                  </a:cxn>
                  <a:cxn ang="0">
                    <a:pos x="5" y="60"/>
                  </a:cxn>
                  <a:cxn ang="0">
                    <a:pos x="15" y="72"/>
                  </a:cxn>
                  <a:cxn ang="0">
                    <a:pos x="21" y="65"/>
                  </a:cxn>
                  <a:cxn ang="0">
                    <a:pos x="13" y="57"/>
                  </a:cxn>
                  <a:cxn ang="0">
                    <a:pos x="4" y="46"/>
                  </a:cxn>
                  <a:cxn ang="0">
                    <a:pos x="12" y="37"/>
                  </a:cxn>
                  <a:cxn ang="0">
                    <a:pos x="0" y="19"/>
                  </a:cxn>
                  <a:cxn ang="0">
                    <a:pos x="16" y="0"/>
                  </a:cxn>
                  <a:cxn ang="0">
                    <a:pos x="26" y="0"/>
                  </a:cxn>
                </a:cxnLst>
                <a:rect l="0" t="0" r="r" b="b"/>
                <a:pathLst>
                  <a:path w="28" h="73">
                    <a:moveTo>
                      <a:pt x="26" y="0"/>
                    </a:moveTo>
                    <a:cubicBezTo>
                      <a:pt x="26" y="11"/>
                      <a:pt x="26" y="11"/>
                      <a:pt x="26" y="11"/>
                    </a:cubicBezTo>
                    <a:cubicBezTo>
                      <a:pt x="25" y="11"/>
                      <a:pt x="25" y="11"/>
                      <a:pt x="25" y="11"/>
                    </a:cubicBezTo>
                    <a:cubicBezTo>
                      <a:pt x="23" y="6"/>
                      <a:pt x="21" y="2"/>
                      <a:pt x="17" y="1"/>
                    </a:cubicBezTo>
                    <a:cubicBezTo>
                      <a:pt x="14" y="1"/>
                      <a:pt x="12" y="3"/>
                      <a:pt x="11" y="5"/>
                    </a:cubicBezTo>
                    <a:cubicBezTo>
                      <a:pt x="10" y="7"/>
                      <a:pt x="9" y="13"/>
                      <a:pt x="9" y="19"/>
                    </a:cubicBezTo>
                    <a:cubicBezTo>
                      <a:pt x="9" y="25"/>
                      <a:pt x="10" y="29"/>
                      <a:pt x="10" y="32"/>
                    </a:cubicBezTo>
                    <a:cubicBezTo>
                      <a:pt x="11" y="34"/>
                      <a:pt x="12" y="36"/>
                      <a:pt x="14" y="36"/>
                    </a:cubicBezTo>
                    <a:cubicBezTo>
                      <a:pt x="16" y="36"/>
                      <a:pt x="17" y="36"/>
                      <a:pt x="18" y="35"/>
                    </a:cubicBezTo>
                    <a:cubicBezTo>
                      <a:pt x="19" y="34"/>
                      <a:pt x="19" y="31"/>
                      <a:pt x="19" y="30"/>
                    </a:cubicBezTo>
                    <a:cubicBezTo>
                      <a:pt x="19" y="27"/>
                      <a:pt x="19" y="25"/>
                      <a:pt x="19" y="23"/>
                    </a:cubicBezTo>
                    <a:cubicBezTo>
                      <a:pt x="19" y="21"/>
                      <a:pt x="18" y="20"/>
                      <a:pt x="17" y="19"/>
                    </a:cubicBezTo>
                    <a:cubicBezTo>
                      <a:pt x="16" y="19"/>
                      <a:pt x="15" y="19"/>
                      <a:pt x="14" y="19"/>
                    </a:cubicBezTo>
                    <a:cubicBezTo>
                      <a:pt x="14" y="18"/>
                      <a:pt x="14" y="18"/>
                      <a:pt x="14" y="18"/>
                    </a:cubicBezTo>
                    <a:cubicBezTo>
                      <a:pt x="26" y="18"/>
                      <a:pt x="26" y="18"/>
                      <a:pt x="26" y="18"/>
                    </a:cubicBezTo>
                    <a:cubicBezTo>
                      <a:pt x="26" y="47"/>
                      <a:pt x="26" y="47"/>
                      <a:pt x="26" y="47"/>
                    </a:cubicBezTo>
                    <a:cubicBezTo>
                      <a:pt x="25" y="47"/>
                      <a:pt x="25" y="47"/>
                      <a:pt x="25" y="47"/>
                    </a:cubicBezTo>
                    <a:cubicBezTo>
                      <a:pt x="25" y="45"/>
                      <a:pt x="24" y="43"/>
                      <a:pt x="23" y="41"/>
                    </a:cubicBezTo>
                    <a:cubicBezTo>
                      <a:pt x="22" y="39"/>
                      <a:pt x="20" y="37"/>
                      <a:pt x="17" y="37"/>
                    </a:cubicBezTo>
                    <a:cubicBezTo>
                      <a:pt x="13" y="37"/>
                      <a:pt x="11" y="39"/>
                      <a:pt x="11" y="43"/>
                    </a:cubicBezTo>
                    <a:cubicBezTo>
                      <a:pt x="11" y="47"/>
                      <a:pt x="13" y="48"/>
                      <a:pt x="18" y="50"/>
                    </a:cubicBezTo>
                    <a:cubicBezTo>
                      <a:pt x="22" y="53"/>
                      <a:pt x="28" y="55"/>
                      <a:pt x="28" y="62"/>
                    </a:cubicBezTo>
                    <a:cubicBezTo>
                      <a:pt x="28" y="69"/>
                      <a:pt x="23" y="73"/>
                      <a:pt x="16" y="73"/>
                    </a:cubicBezTo>
                    <a:cubicBezTo>
                      <a:pt x="13" y="73"/>
                      <a:pt x="4" y="73"/>
                      <a:pt x="4" y="73"/>
                    </a:cubicBezTo>
                    <a:cubicBezTo>
                      <a:pt x="4" y="60"/>
                      <a:pt x="4" y="60"/>
                      <a:pt x="4" y="60"/>
                    </a:cubicBezTo>
                    <a:cubicBezTo>
                      <a:pt x="5" y="60"/>
                      <a:pt x="5" y="60"/>
                      <a:pt x="5" y="60"/>
                    </a:cubicBezTo>
                    <a:cubicBezTo>
                      <a:pt x="7" y="71"/>
                      <a:pt x="12" y="72"/>
                      <a:pt x="15" y="72"/>
                    </a:cubicBezTo>
                    <a:cubicBezTo>
                      <a:pt x="20" y="72"/>
                      <a:pt x="21" y="69"/>
                      <a:pt x="21" y="65"/>
                    </a:cubicBezTo>
                    <a:cubicBezTo>
                      <a:pt x="21" y="62"/>
                      <a:pt x="18" y="60"/>
                      <a:pt x="13" y="57"/>
                    </a:cubicBezTo>
                    <a:cubicBezTo>
                      <a:pt x="7" y="54"/>
                      <a:pt x="4" y="52"/>
                      <a:pt x="4" y="46"/>
                    </a:cubicBezTo>
                    <a:cubicBezTo>
                      <a:pt x="4" y="41"/>
                      <a:pt x="8" y="38"/>
                      <a:pt x="12" y="37"/>
                    </a:cubicBezTo>
                    <a:cubicBezTo>
                      <a:pt x="3" y="36"/>
                      <a:pt x="0" y="28"/>
                      <a:pt x="0" y="19"/>
                    </a:cubicBezTo>
                    <a:cubicBezTo>
                      <a:pt x="1" y="10"/>
                      <a:pt x="6" y="0"/>
                      <a:pt x="16" y="0"/>
                    </a:cubicBezTo>
                    <a:cubicBezTo>
                      <a:pt x="21" y="0"/>
                      <a:pt x="26" y="0"/>
                      <a:pt x="26" y="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34" name="Text Box 8"/>
          <p:cNvSpPr txBox="1">
            <a:spLocks noChangeArrowheads="1"/>
          </p:cNvSpPr>
          <p:nvPr/>
        </p:nvSpPr>
        <p:spPr bwMode="auto">
          <a:xfrm>
            <a:off x="76302" y="6407383"/>
            <a:ext cx="9920287" cy="398463"/>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latin typeface="+mj-lt"/>
              </a:rPr>
              <a:t>Past performance is not an indicator of future results. Future returns are not guaranteed, and a loss of original investment may occur.</a:t>
            </a:r>
          </a:p>
          <a:p>
            <a:pPr algn="l">
              <a:spcBef>
                <a:spcPct val="50000"/>
              </a:spcBef>
            </a:pPr>
            <a:r>
              <a:rPr lang="en-GB" sz="800" i="1" u="none" dirty="0">
                <a:latin typeface="+mj-lt"/>
              </a:rPr>
              <a:t>Foreign Exchange Strategies - From the Trading Desk</a:t>
            </a:r>
          </a:p>
        </p:txBody>
      </p:sp>
      <p:grpSp>
        <p:nvGrpSpPr>
          <p:cNvPr id="4" name="Group 14"/>
          <p:cNvGrpSpPr/>
          <p:nvPr/>
        </p:nvGrpSpPr>
        <p:grpSpPr>
          <a:xfrm>
            <a:off x="8197721" y="349312"/>
            <a:ext cx="1381707" cy="666000"/>
            <a:chOff x="8197721" y="349312"/>
            <a:chExt cx="1381707" cy="666000"/>
          </a:xfrm>
        </p:grpSpPr>
        <p:pic>
          <p:nvPicPr>
            <p:cNvPr id="16" name="Picture 26" descr="met_tubes_sm_2a.jpg"/>
            <p:cNvPicPr>
              <a:picLocks/>
            </p:cNvPicPr>
            <p:nvPr/>
          </p:nvPicPr>
          <p:blipFill>
            <a:blip r:embed="rId3" cstate="print"/>
            <a:stretch>
              <a:fillRect/>
            </a:stretch>
          </p:blipFill>
          <p:spPr bwMode="auto">
            <a:xfrm>
              <a:off x="8913428" y="349312"/>
              <a:ext cx="666000" cy="666000"/>
            </a:xfrm>
            <a:prstGeom prst="rect">
              <a:avLst/>
            </a:prstGeom>
            <a:noFill/>
            <a:ln w="9525">
              <a:noFill/>
              <a:miter lim="800000"/>
              <a:headEnd/>
              <a:tailEnd/>
            </a:ln>
          </p:spPr>
        </p:pic>
        <p:pic>
          <p:nvPicPr>
            <p:cNvPr id="17" name="Picture 27" descr="met_tubes_sm_2b.jpg"/>
            <p:cNvPicPr>
              <a:picLocks/>
            </p:cNvPicPr>
            <p:nvPr/>
          </p:nvPicPr>
          <p:blipFill>
            <a:blip r:embed="rId4" cstate="print"/>
            <a:stretch>
              <a:fillRect/>
            </a:stretch>
          </p:blipFill>
          <p:spPr bwMode="auto">
            <a:xfrm>
              <a:off x="8197721" y="349312"/>
              <a:ext cx="666000" cy="666000"/>
            </a:xfrm>
            <a:prstGeom prst="rect">
              <a:avLst/>
            </a:prstGeom>
            <a:noFill/>
            <a:ln w="9525">
              <a:noFill/>
              <a:miter lim="800000"/>
              <a:headEnd/>
              <a:tailEnd/>
            </a:ln>
          </p:spPr>
        </p:pic>
      </p:grpSp>
      <p:sp>
        <p:nvSpPr>
          <p:cNvPr id="35" name="Line 7"/>
          <p:cNvSpPr>
            <a:spLocks noChangeShapeType="1"/>
          </p:cNvSpPr>
          <p:nvPr/>
        </p:nvSpPr>
        <p:spPr bwMode="auto">
          <a:xfrm>
            <a:off x="315913" y="4406099"/>
            <a:ext cx="3549650" cy="0"/>
          </a:xfrm>
          <a:prstGeom prst="line">
            <a:avLst/>
          </a:prstGeom>
          <a:noFill/>
          <a:ln w="6350">
            <a:solidFill>
              <a:schemeClr val="bg2"/>
            </a:solidFill>
            <a:round/>
            <a:headEnd type="none" w="sm" len="sm"/>
            <a:tailEnd/>
          </a:ln>
        </p:spPr>
        <p:txBody>
          <a:bodyPr lIns="90000" tIns="46800" rIns="90000" bIns="46800">
            <a:spAutoFit/>
          </a:bodyPr>
          <a:lstStyle/>
          <a:p>
            <a:endParaRPr lang="en-GB"/>
          </a:p>
        </p:txBody>
      </p:sp>
      <p:sp>
        <p:nvSpPr>
          <p:cNvPr id="36" name="Text Box 8"/>
          <p:cNvSpPr txBox="1">
            <a:spLocks noChangeArrowheads="1"/>
          </p:cNvSpPr>
          <p:nvPr/>
        </p:nvSpPr>
        <p:spPr bwMode="auto">
          <a:xfrm>
            <a:off x="384174" y="4565467"/>
            <a:ext cx="3645659" cy="1158009"/>
          </a:xfrm>
          <a:prstGeom prst="rect">
            <a:avLst/>
          </a:prstGeom>
          <a:noFill/>
          <a:ln w="12700">
            <a:noFill/>
            <a:miter lim="800000"/>
            <a:headEnd type="none" w="sm" len="sm"/>
            <a:tailEnd type="none" w="sm" len="sm"/>
          </a:ln>
        </p:spPr>
        <p:txBody>
          <a:bodyPr wrap="square" lIns="80010" tIns="40005" rIns="80010" bIns="40005">
            <a:spAutoFit/>
          </a:bodyPr>
          <a:lstStyle/>
          <a:p>
            <a:pPr marL="457200" indent="-457200" algn="l">
              <a:spcBef>
                <a:spcPct val="50000"/>
              </a:spcBef>
              <a:buFont typeface="Wingdings" pitchFamily="2" charset="2"/>
              <a:buChar char="§"/>
            </a:pPr>
            <a:r>
              <a:rPr lang="zh-CN" altLang="en-US" sz="1400" b="0" u="none" dirty="0" smtClean="0">
                <a:solidFill>
                  <a:srgbClr val="2E7E41"/>
                </a:solidFill>
                <a:cs typeface="Arial" charset="0"/>
              </a:rPr>
              <a:t>记住上面这些，现在来看右边的这幅图表，显示</a:t>
            </a:r>
            <a:r>
              <a:rPr lang="zh-CN" altLang="en-US" sz="1400" u="none" dirty="0" smtClean="0">
                <a:solidFill>
                  <a:srgbClr val="2E7E41"/>
                </a:solidFill>
                <a:cs typeface="Arial" charset="0"/>
              </a:rPr>
              <a:t>欧洲美元</a:t>
            </a:r>
            <a:r>
              <a:rPr lang="en-US" altLang="zh-CN" sz="1400" u="none" dirty="0" smtClean="0">
                <a:solidFill>
                  <a:srgbClr val="2E7E41"/>
                </a:solidFill>
                <a:cs typeface="Arial" charset="0"/>
              </a:rPr>
              <a:t>55</a:t>
            </a:r>
            <a:r>
              <a:rPr lang="zh-CN" altLang="en-US" sz="1400" u="none" dirty="0" smtClean="0">
                <a:solidFill>
                  <a:srgbClr val="2E7E41"/>
                </a:solidFill>
                <a:cs typeface="Arial" charset="0"/>
              </a:rPr>
              <a:t>周移动平均线及其上下</a:t>
            </a:r>
            <a:r>
              <a:rPr lang="en-US" altLang="zh-CN" sz="1400" u="none" dirty="0" smtClean="0">
                <a:solidFill>
                  <a:srgbClr val="2E7E41"/>
                </a:solidFill>
                <a:cs typeface="Arial" charset="0"/>
              </a:rPr>
              <a:t>13%</a:t>
            </a:r>
            <a:r>
              <a:rPr lang="zh-CN" altLang="en-US" sz="1400" u="none" dirty="0" smtClean="0">
                <a:solidFill>
                  <a:srgbClr val="2E7E41"/>
                </a:solidFill>
                <a:cs typeface="Arial" charset="0"/>
              </a:rPr>
              <a:t>封装线</a:t>
            </a:r>
            <a:r>
              <a:rPr lang="zh-CN" altLang="en-US" sz="1400" b="0" u="none" dirty="0" smtClean="0">
                <a:solidFill>
                  <a:srgbClr val="2E7E41"/>
                </a:solidFill>
                <a:cs typeface="Arial" charset="0"/>
              </a:rPr>
              <a:t>（</a:t>
            </a:r>
            <a:r>
              <a:rPr lang="en-US" altLang="zh-CN" sz="1400" b="0" u="none" dirty="0" smtClean="0">
                <a:solidFill>
                  <a:srgbClr val="2E7E41"/>
                </a:solidFill>
                <a:cs typeface="Arial" charset="0"/>
              </a:rPr>
              <a:t>13</a:t>
            </a:r>
            <a:r>
              <a:rPr lang="zh-CN" altLang="en-US" sz="1400" b="0" u="none" dirty="0" smtClean="0">
                <a:solidFill>
                  <a:srgbClr val="2E7E41"/>
                </a:solidFill>
                <a:cs typeface="Arial" charset="0"/>
              </a:rPr>
              <a:t>和</a:t>
            </a:r>
            <a:r>
              <a:rPr lang="en-US" altLang="zh-CN" sz="1400" b="0" u="none" dirty="0" smtClean="0">
                <a:solidFill>
                  <a:srgbClr val="2E7E41"/>
                </a:solidFill>
                <a:cs typeface="Arial" charset="0"/>
              </a:rPr>
              <a:t>55</a:t>
            </a:r>
            <a:r>
              <a:rPr lang="zh-CN" altLang="en-US" sz="1400" b="0" u="none" dirty="0" smtClean="0">
                <a:solidFill>
                  <a:srgbClr val="2E7E41"/>
                </a:solidFill>
                <a:cs typeface="Arial" charset="0"/>
              </a:rPr>
              <a:t>都是斐波拉契数字）。形成的轨道很好地显示了过去</a:t>
            </a:r>
            <a:r>
              <a:rPr lang="en-US" altLang="zh-CN" sz="1400" b="0" u="none" dirty="0" smtClean="0">
                <a:solidFill>
                  <a:srgbClr val="2E7E41"/>
                </a:solidFill>
                <a:cs typeface="Arial" charset="0"/>
              </a:rPr>
              <a:t>20</a:t>
            </a:r>
            <a:r>
              <a:rPr lang="zh-CN" altLang="en-US" sz="1400" b="0" u="none" dirty="0" smtClean="0">
                <a:solidFill>
                  <a:srgbClr val="2E7E41"/>
                </a:solidFill>
                <a:cs typeface="Arial" charset="0"/>
              </a:rPr>
              <a:t>年中的支撑和阻力。</a:t>
            </a:r>
            <a:endParaRPr lang="en-US" sz="1400" b="0" u="none" dirty="0">
              <a:solidFill>
                <a:srgbClr val="2E7E41"/>
              </a:solidFill>
              <a:cs typeface="Arial" charset="0"/>
            </a:endParaRPr>
          </a:p>
        </p:txBody>
      </p:sp>
      <p:sp>
        <p:nvSpPr>
          <p:cNvPr id="37" name="Rectangle 36"/>
          <p:cNvSpPr/>
          <p:nvPr/>
        </p:nvSpPr>
        <p:spPr bwMode="auto">
          <a:xfrm>
            <a:off x="6959149" y="3528127"/>
            <a:ext cx="1003413" cy="744468"/>
          </a:xfrm>
          <a:prstGeom prst="rect">
            <a:avLst/>
          </a:prstGeom>
          <a:solidFill>
            <a:srgbClr val="000080">
              <a:alpha val="25098"/>
            </a:srgbClr>
          </a:solidFill>
          <a:ln w="3175" cap="flat" cmpd="sng" algn="ctr">
            <a:noFill/>
            <a:prstDash val="solid"/>
            <a:round/>
            <a:headEnd type="none" w="sm" len="sm"/>
            <a:tailEnd type="triangl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000" b="1" i="0" u="sng" strike="noStrike" cap="none" normalizeH="0" baseline="0" smtClean="0">
              <a:ln>
                <a:noFill/>
              </a:ln>
              <a:solidFill>
                <a:schemeClr val="tx1"/>
              </a:solidFill>
              <a:effectLst/>
              <a:latin typeface="Arial" charset="0"/>
            </a:endParaRPr>
          </a:p>
        </p:txBody>
      </p:sp>
      <p:sp>
        <p:nvSpPr>
          <p:cNvPr id="38" name="Text Box 6"/>
          <p:cNvSpPr txBox="1">
            <a:spLocks noChangeArrowheads="1"/>
          </p:cNvSpPr>
          <p:nvPr/>
        </p:nvSpPr>
        <p:spPr bwMode="auto">
          <a:xfrm>
            <a:off x="3999428" y="5285398"/>
            <a:ext cx="4319588" cy="214312"/>
          </a:xfrm>
          <a:prstGeom prst="rect">
            <a:avLst/>
          </a:prstGeom>
          <a:noFill/>
          <a:ln w="12700">
            <a:noFill/>
            <a:miter lim="800000"/>
            <a:headEnd type="none" w="sm" len="sm"/>
            <a:tailEnd type="none" w="sm" len="sm"/>
          </a:ln>
        </p:spPr>
        <p:txBody>
          <a:bodyPr lIns="0" tIns="46800" rIns="90000" bIns="46800">
            <a:spAutoFit/>
          </a:bodyPr>
          <a:lstStyle/>
          <a:p>
            <a:pPr algn="l">
              <a:spcBef>
                <a:spcPct val="50000"/>
              </a:spcBef>
            </a:pPr>
            <a:r>
              <a:rPr lang="en-GB" sz="800" b="0" i="1" u="none" dirty="0">
                <a:solidFill>
                  <a:schemeClr val="accent1"/>
                </a:solidFill>
              </a:rPr>
              <a:t>Chart Source: Aspen Graphics     Data: Reuters</a:t>
            </a:r>
          </a:p>
        </p:txBody>
      </p:sp>
      <p:pic>
        <p:nvPicPr>
          <p:cNvPr id="1027" name="Picture 3"/>
          <p:cNvPicPr>
            <a:picLocks noChangeArrowheads="1"/>
          </p:cNvPicPr>
          <p:nvPr/>
        </p:nvPicPr>
        <p:blipFill>
          <a:blip r:embed="rId5" cstate="print"/>
          <a:srcRect/>
          <a:stretch>
            <a:fillRect/>
          </a:stretch>
        </p:blipFill>
        <p:spPr bwMode="auto">
          <a:xfrm>
            <a:off x="3999428" y="1263600"/>
            <a:ext cx="5580000" cy="3960000"/>
          </a:xfrm>
          <a:prstGeom prst="rect">
            <a:avLst/>
          </a:prstGeom>
          <a:noFill/>
          <a:ln w="9525">
            <a:noFill/>
            <a:miter lim="800000"/>
            <a:headEnd/>
            <a:tailEnd/>
          </a:ln>
        </p:spPr>
      </p:pic>
      <p:pic>
        <p:nvPicPr>
          <p:cNvPr id="39" name="Picture 2"/>
          <p:cNvPicPr>
            <a:picLocks noChangeAspect="1" noChangeArrowheads="1"/>
          </p:cNvPicPr>
          <p:nvPr/>
        </p:nvPicPr>
        <p:blipFill>
          <a:blip r:embed="rId6"/>
          <a:srcRect/>
          <a:stretch>
            <a:fillRect/>
          </a:stretch>
        </p:blipFill>
        <p:spPr bwMode="auto">
          <a:xfrm>
            <a:off x="8007210" y="6315075"/>
            <a:ext cx="1377296" cy="337625"/>
          </a:xfrm>
          <a:prstGeom prst="rect">
            <a:avLst/>
          </a:prstGeom>
          <a:noFill/>
          <a:ln w="9525">
            <a:noFill/>
            <a:miter lim="800000"/>
            <a:headEnd/>
            <a:tailEnd/>
          </a:ln>
          <a:effectLst/>
        </p:spPr>
      </p:pic>
      <p:pic>
        <p:nvPicPr>
          <p:cNvPr id="40" name="Picture 3"/>
          <p:cNvPicPr>
            <a:picLocks noChangeAspect="1" noChangeArrowheads="1"/>
          </p:cNvPicPr>
          <p:nvPr/>
        </p:nvPicPr>
        <p:blipFill>
          <a:blip r:embed="rId7"/>
          <a:srcRect/>
          <a:stretch>
            <a:fillRect/>
          </a:stretch>
        </p:blipFill>
        <p:spPr bwMode="auto">
          <a:xfrm>
            <a:off x="6434980" y="6315075"/>
            <a:ext cx="1600860" cy="316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40802Tender-Inflation">
  <a:themeElements>
    <a:clrScheme name="140802Tender-Inflation 9">
      <a:dk1>
        <a:srgbClr val="000000"/>
      </a:dk1>
      <a:lt1>
        <a:srgbClr val="FFFFFF"/>
      </a:lt1>
      <a:dk2>
        <a:srgbClr val="000000"/>
      </a:dk2>
      <a:lt2>
        <a:srgbClr val="C0C0C0"/>
      </a:lt2>
      <a:accent1>
        <a:srgbClr val="000080"/>
      </a:accent1>
      <a:accent2>
        <a:srgbClr val="C0C0C0"/>
      </a:accent2>
      <a:accent3>
        <a:srgbClr val="FFFFFF"/>
      </a:accent3>
      <a:accent4>
        <a:srgbClr val="000000"/>
      </a:accent4>
      <a:accent5>
        <a:srgbClr val="AAAAC0"/>
      </a:accent5>
      <a:accent6>
        <a:srgbClr val="AEAEAE"/>
      </a:accent6>
      <a:hlink>
        <a:srgbClr val="808080"/>
      </a:hlink>
      <a:folHlink>
        <a:srgbClr val="00CC00"/>
      </a:folHlink>
    </a:clrScheme>
    <a:fontScheme name="140802Tender-Infl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accent1"/>
          </a:solidFill>
          <a:prstDash val="solid"/>
          <a:round/>
          <a:headEnd type="none" w="sm" len="sm"/>
          <a:tailEnd type="triangl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accent1"/>
          </a:solidFill>
          <a:prstDash val="solid"/>
          <a:round/>
          <a:headEnd type="none" w="sm" len="sm"/>
          <a:tailEnd type="triangl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1" i="0" u="sng" strike="noStrike" cap="none" normalizeH="0" baseline="0" smtClean="0">
            <a:ln>
              <a:noFill/>
            </a:ln>
            <a:solidFill>
              <a:schemeClr val="tx1"/>
            </a:solidFill>
            <a:effectLst/>
            <a:latin typeface="Arial" charset="0"/>
          </a:defRPr>
        </a:defPPr>
      </a:lstStyle>
    </a:lnDef>
  </a:objectDefaults>
  <a:extraClrSchemeLst>
    <a:extraClrScheme>
      <a:clrScheme name="140802Tender-Infl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40802Tender-Infl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40802Tender-Infl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40802Tender-Infl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40802Tender-Infl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40802Tender-Infl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40802Tender-Infl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40802Tender-Inflation 8">
        <a:dk1>
          <a:srgbClr val="000000"/>
        </a:dk1>
        <a:lt1>
          <a:srgbClr val="FFFFFF"/>
        </a:lt1>
        <a:dk2>
          <a:srgbClr val="000000"/>
        </a:dk2>
        <a:lt2>
          <a:srgbClr val="C0C0C0"/>
        </a:lt2>
        <a:accent1>
          <a:srgbClr val="000080"/>
        </a:accent1>
        <a:accent2>
          <a:srgbClr val="C0C0C0"/>
        </a:accent2>
        <a:accent3>
          <a:srgbClr val="FFFFFF"/>
        </a:accent3>
        <a:accent4>
          <a:srgbClr val="000000"/>
        </a:accent4>
        <a:accent5>
          <a:srgbClr val="AAAAC0"/>
        </a:accent5>
        <a:accent6>
          <a:srgbClr val="AEAEAE"/>
        </a:accent6>
        <a:hlink>
          <a:srgbClr val="808080"/>
        </a:hlink>
        <a:folHlink>
          <a:srgbClr val="66FF33"/>
        </a:folHlink>
      </a:clrScheme>
      <a:clrMap bg1="lt1" tx1="dk1" bg2="lt2" tx2="dk2" accent1="accent1" accent2="accent2" accent3="accent3" accent4="accent4" accent5="accent5" accent6="accent6" hlink="hlink" folHlink="folHlink"/>
    </a:extraClrScheme>
    <a:extraClrScheme>
      <a:clrScheme name="140802Tender-Inflation 9">
        <a:dk1>
          <a:srgbClr val="000000"/>
        </a:dk1>
        <a:lt1>
          <a:srgbClr val="FFFFFF"/>
        </a:lt1>
        <a:dk2>
          <a:srgbClr val="000000"/>
        </a:dk2>
        <a:lt2>
          <a:srgbClr val="C0C0C0"/>
        </a:lt2>
        <a:accent1>
          <a:srgbClr val="000080"/>
        </a:accent1>
        <a:accent2>
          <a:srgbClr val="C0C0C0"/>
        </a:accent2>
        <a:accent3>
          <a:srgbClr val="FFFFFF"/>
        </a:accent3>
        <a:accent4>
          <a:srgbClr val="000000"/>
        </a:accent4>
        <a:accent5>
          <a:srgbClr val="AAAAC0"/>
        </a:accent5>
        <a:accent6>
          <a:srgbClr val="AEAEAE"/>
        </a:accent6>
        <a:hlink>
          <a:srgbClr val="808080"/>
        </a:hlink>
        <a:folHlink>
          <a:srgbClr val="00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Z:\My Documents\Powerpoint\Corporate\UK\British Aerospace\140802Tender-Inflation.ppt</Template>
  <TotalTime>98574</TotalTime>
  <Words>5763</Words>
  <Application>Microsoft Office PowerPoint</Application>
  <PresentationFormat>A4 纸张(210x297 毫米)</PresentationFormat>
  <Paragraphs>376</Paragraphs>
  <Slides>24</Slides>
  <Notes>10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140802Tender-Inflation</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中文翻译由中国庄禾投资友情提供。 由于译者时间精力有限，译文中难免有疏漏和不当之处，敬请批评指正。  Unofficial translation provided by China Zhuanghe Investment Consulting Co., Ltd. (CZH)</vt:lpstr>
    </vt:vector>
  </TitlesOfParts>
  <Company>Goldman Sachs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微软用户</cp:lastModifiedBy>
  <cp:revision>1204</cp:revision>
  <cp:lastPrinted>2000-10-26T00:08:18Z</cp:lastPrinted>
  <dcterms:created xsi:type="dcterms:W3CDTF">2001-04-03T21:51:53Z</dcterms:created>
  <dcterms:modified xsi:type="dcterms:W3CDTF">2011-09-01T12:12:41Z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qminfo">
    <vt:i4>3</vt:i4>
  </property>
  <property fmtid="{D5CDD505-2E9C-101B-9397-08002B2CF9AE}" pid="3" name="lqmsess">
    <vt:lpwstr>888392a3-c862-43fc-a0f1-45cd7d631ca6</vt:lpwstr>
  </property>
</Properties>
</file>